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61" r:id="rId3"/>
    <p:sldId id="270" r:id="rId4"/>
    <p:sldId id="398" r:id="rId5"/>
    <p:sldId id="449" r:id="rId6"/>
    <p:sldId id="401" r:id="rId7"/>
    <p:sldId id="378" r:id="rId8"/>
    <p:sldId id="484" r:id="rId9"/>
    <p:sldId id="470" r:id="rId10"/>
    <p:sldId id="402" r:id="rId11"/>
    <p:sldId id="390" r:id="rId12"/>
    <p:sldId id="452" r:id="rId13"/>
    <p:sldId id="472" r:id="rId14"/>
    <p:sldId id="451" r:id="rId15"/>
    <p:sldId id="450" r:id="rId16"/>
    <p:sldId id="453" r:id="rId17"/>
    <p:sldId id="465" r:id="rId18"/>
    <p:sldId id="471" r:id="rId19"/>
    <p:sldId id="466" r:id="rId20"/>
    <p:sldId id="467" r:id="rId21"/>
    <p:sldId id="468" r:id="rId22"/>
    <p:sldId id="405" r:id="rId23"/>
    <p:sldId id="455" r:id="rId24"/>
    <p:sldId id="456" r:id="rId25"/>
    <p:sldId id="459" r:id="rId26"/>
    <p:sldId id="473" r:id="rId27"/>
    <p:sldId id="475" r:id="rId28"/>
    <p:sldId id="476" r:id="rId29"/>
    <p:sldId id="477" r:id="rId30"/>
    <p:sldId id="461" r:id="rId31"/>
    <p:sldId id="479" r:id="rId32"/>
    <p:sldId id="478" r:id="rId33"/>
    <p:sldId id="481" r:id="rId34"/>
    <p:sldId id="441" r:id="rId35"/>
    <p:sldId id="457" r:id="rId36"/>
    <p:sldId id="438" r:id="rId37"/>
    <p:sldId id="439" r:id="rId38"/>
    <p:sldId id="514" r:id="rId39"/>
    <p:sldId id="515" r:id="rId40"/>
    <p:sldId id="411" r:id="rId41"/>
    <p:sldId id="275" r:id="rId42"/>
    <p:sldId id="486" r:id="rId43"/>
    <p:sldId id="487" r:id="rId44"/>
    <p:sldId id="488" r:id="rId45"/>
    <p:sldId id="489" r:id="rId46"/>
    <p:sldId id="490" r:id="rId47"/>
    <p:sldId id="491" r:id="rId48"/>
    <p:sldId id="492" r:id="rId49"/>
    <p:sldId id="493" r:id="rId50"/>
    <p:sldId id="494" r:id="rId51"/>
    <p:sldId id="495" r:id="rId52"/>
    <p:sldId id="271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448" r:id="rId66"/>
    <p:sldId id="508" r:id="rId67"/>
    <p:sldId id="509" r:id="rId68"/>
    <p:sldId id="510" r:id="rId69"/>
    <p:sldId id="511" r:id="rId70"/>
    <p:sldId id="512" r:id="rId71"/>
    <p:sldId id="513" r:id="rId72"/>
    <p:sldId id="464" r:id="rId73"/>
    <p:sldId id="337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3" autoAdjust="0"/>
    <p:restoredTop sz="94624" autoAdjust="0"/>
  </p:normalViewPr>
  <p:slideViewPr>
    <p:cSldViewPr>
      <p:cViewPr>
        <p:scale>
          <a:sx n="77" d="100"/>
          <a:sy n="77" d="100"/>
        </p:scale>
        <p:origin x="-1344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4BA6D-C772-4475-BD9C-CEC223906B6E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44E97-7CC1-46C1-9FA2-7C4485DC07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5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</a:t>
            </a:r>
            <a:r>
              <a:rPr lang="en-IN" baseline="0" dirty="0" smtClean="0"/>
              <a:t> absence of inherent freewheeling path in matrix converter leads to commutation issues.</a:t>
            </a:r>
          </a:p>
          <a:p>
            <a:r>
              <a:rPr lang="en-IN" baseline="0" dirty="0" smtClean="0"/>
              <a:t>In this work the four step commutation strategy is used to address this issue.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However due to the compensation technique the maximum modulation index of the converter decreases with respect to the magnitude of unbalance.</a:t>
            </a:r>
          </a:p>
          <a:p>
            <a:r>
              <a:rPr lang="en-IN" dirty="0" smtClean="0"/>
              <a:t>With</a:t>
            </a:r>
            <a:r>
              <a:rPr lang="en-IN" baseline="0" dirty="0" smtClean="0"/>
              <a:t> one phase completely shutdown the maximum modulation = 0.28</a:t>
            </a:r>
          </a:p>
          <a:p>
            <a:r>
              <a:rPr lang="en-IN" baseline="0" dirty="0" smtClean="0"/>
              <a:t>On the other hand the VTR reduces with input power factor also….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simulation parameters</a:t>
            </a:r>
            <a:r>
              <a:rPr lang="en-IN" baseline="0" dirty="0" smtClean="0"/>
              <a:t> are given above.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Unbalance is introduced at 0.1s</a:t>
            </a:r>
            <a:r>
              <a:rPr lang="en-IN" baseline="0" dirty="0" smtClean="0"/>
              <a:t> and we find the oscillations in the fictitious DC bus starts with input unbalance</a:t>
            </a:r>
          </a:p>
          <a:p>
            <a:r>
              <a:rPr lang="en-IN" baseline="0" dirty="0" smtClean="0"/>
              <a:t> we find that the output current is balanced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Seeing the harmonic spectrum of the input and output current before and after compensation.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We see that the output  unbalance is Compensated and the lower harmonics are eliminated.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But dose not reduce the input current harmonics- rather it increase the THD.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summary of the unbalance analysis</a:t>
            </a:r>
            <a:r>
              <a:rPr lang="en-IN" baseline="0" dirty="0" smtClean="0"/>
              <a:t> is given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baseline="0" dirty="0" smtClean="0"/>
              <a:t>The 6 rotating switching space vector that connect all the input phases  to the output phases is used for elimination of common mode voltage along with the input power factor control.</a:t>
            </a:r>
          </a:p>
          <a:p>
            <a:endParaRPr lang="en-IN" baseline="0" dirty="0" smtClean="0"/>
          </a:p>
          <a:p>
            <a:r>
              <a:rPr lang="en-IN" baseline="0" dirty="0" smtClean="0"/>
              <a:t>But this limits the voltage transfer ratio to a max of 0.5</a:t>
            </a:r>
          </a:p>
          <a:p>
            <a:endParaRPr lang="en-IN" baseline="0" dirty="0" smtClean="0"/>
          </a:p>
          <a:p>
            <a:r>
              <a:rPr lang="en-IN" baseline="0" dirty="0" smtClean="0"/>
              <a:t>Hence the use of 6 phase matrix converters for three phase machines along with its RSVM technique is proposed to increase the VTR to 0.866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We find that the switching patterns corresponding to RSV</a:t>
            </a:r>
            <a:r>
              <a:rPr lang="en-IN" baseline="0" dirty="0" smtClean="0"/>
              <a:t> connect all input phases to all output phases. </a:t>
            </a:r>
          </a:p>
          <a:p>
            <a:r>
              <a:rPr lang="en-IN" baseline="0" dirty="0" smtClean="0"/>
              <a:t>This means by using only these vectors to synthesize the output voltage common mode can be eliminated. </a:t>
            </a:r>
          </a:p>
          <a:p>
            <a:r>
              <a:rPr lang="en-IN" baseline="0" dirty="0" smtClean="0"/>
              <a:t>The position of these RSV and the output reference voltage are given by the equations.</a:t>
            </a:r>
          </a:p>
          <a:p>
            <a:r>
              <a:rPr lang="en-IN" baseline="0" dirty="0" smtClean="0"/>
              <a:t>Since both switching space vector and the output reference space vector both rotate the relative theta is used in the SVM tech to synthesize the adjacent vectors.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Using</a:t>
            </a:r>
            <a:r>
              <a:rPr lang="en-IN" baseline="0" dirty="0" smtClean="0"/>
              <a:t> sine law of triangles the duty cycle of the active and zero vectors are calculated as per SVM technique.</a:t>
            </a:r>
          </a:p>
          <a:p>
            <a:r>
              <a:rPr lang="en-IN" baseline="0" dirty="0" smtClean="0"/>
              <a:t>But applying zero vectors [ A </a:t>
            </a:r>
            <a:r>
              <a:rPr lang="en-IN" baseline="0" dirty="0" err="1" smtClean="0"/>
              <a:t>A</a:t>
            </a:r>
            <a:r>
              <a:rPr lang="en-IN" baseline="0" dirty="0" smtClean="0"/>
              <a:t>  </a:t>
            </a:r>
            <a:r>
              <a:rPr lang="en-IN" baseline="0" dirty="0" err="1" smtClean="0"/>
              <a:t>A</a:t>
            </a:r>
            <a:r>
              <a:rPr lang="en-IN" baseline="0" dirty="0" smtClean="0"/>
              <a:t>]  lead to CMV.</a:t>
            </a:r>
          </a:p>
          <a:p>
            <a:r>
              <a:rPr lang="en-IN" baseline="0" dirty="0" smtClean="0"/>
              <a:t>So the zero vector is synthesized by using all the three RSV vectors for equal time.</a:t>
            </a:r>
          </a:p>
          <a:p>
            <a:r>
              <a:rPr lang="en-IN" baseline="0" dirty="0" smtClean="0"/>
              <a:t>Hence the zero vector time is shared between all the three vectors.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We see that using the +</a:t>
            </a:r>
            <a:r>
              <a:rPr lang="en-IN" baseline="0" dirty="0" smtClean="0"/>
              <a:t> RSV the input Current lags the input voltage but when the –RSV are used the input current leads the input voltage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This simply says that  the input power factor can be controlled between output power factor to unity by the ratio in which the +RSV and – RSV are used.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44E97-7CC1-46C1-9FA2-7C4485DC07D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 order to  increase the VTR</a:t>
            </a:r>
            <a:r>
              <a:rPr lang="en-IN" baseline="0" dirty="0" smtClean="0"/>
              <a:t> = 0.866 </a:t>
            </a:r>
          </a:p>
          <a:p>
            <a:r>
              <a:rPr lang="en-IN" baseline="0" dirty="0" smtClean="0"/>
              <a:t>3 additional + RSV are made available by using a six phase matrix converter.</a:t>
            </a:r>
          </a:p>
          <a:p>
            <a:r>
              <a:rPr lang="en-IN" baseline="0" dirty="0" smtClean="0"/>
              <a:t>Since the total 6 +RSV are </a:t>
            </a:r>
            <a:r>
              <a:rPr lang="en-IN" baseline="0" dirty="0" err="1" smtClean="0"/>
              <a:t>seperated</a:t>
            </a:r>
            <a:r>
              <a:rPr lang="en-IN" baseline="0" dirty="0" smtClean="0"/>
              <a:t> by 60 degrees the VTR is increased to 0.866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block diagram representation of the RSVM for CMC</a:t>
            </a:r>
            <a:r>
              <a:rPr lang="en-IN" baseline="0" dirty="0" smtClean="0"/>
              <a:t> is shown </a:t>
            </a:r>
          </a:p>
          <a:p>
            <a:r>
              <a:rPr lang="en-IN" baseline="0" dirty="0" smtClean="0"/>
              <a:t>The CMV induced in SVM technique is high  and in RSVM it is completely eliminated.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Simulation and hardware parameters are shown above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output</a:t>
            </a:r>
            <a:r>
              <a:rPr lang="en-IN" baseline="0" dirty="0" smtClean="0"/>
              <a:t> of CMC</a:t>
            </a:r>
            <a:r>
              <a:rPr lang="en-IN" dirty="0" smtClean="0"/>
              <a:t> controlled RSVM</a:t>
            </a:r>
            <a:r>
              <a:rPr lang="en-IN" baseline="0" dirty="0" smtClean="0"/>
              <a:t> </a:t>
            </a:r>
            <a:r>
              <a:rPr lang="en-IN" dirty="0" smtClean="0"/>
              <a:t>algorithm without and with  power factor control</a:t>
            </a:r>
            <a:r>
              <a:rPr lang="en-IN" baseline="0" dirty="0" smtClean="0"/>
              <a:t> is shown.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The output</a:t>
            </a:r>
            <a:r>
              <a:rPr lang="en-IN" baseline="0" dirty="0" smtClean="0"/>
              <a:t> of PSDSMC</a:t>
            </a:r>
            <a:r>
              <a:rPr lang="en-IN" dirty="0" smtClean="0"/>
              <a:t> controlled RSVM</a:t>
            </a:r>
            <a:r>
              <a:rPr lang="en-IN" baseline="0" dirty="0" smtClean="0"/>
              <a:t> </a:t>
            </a:r>
            <a:r>
              <a:rPr lang="en-IN" dirty="0" smtClean="0"/>
              <a:t>algorithm with  power factor control</a:t>
            </a:r>
            <a:r>
              <a:rPr lang="en-IN" baseline="0" dirty="0" smtClean="0"/>
              <a:t> is shown.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The increase in the output current compared to CMC case shows that the modulation index increases.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Analysis of RSVM technique under unbalanced and non sinusoidal techniques were performed.</a:t>
            </a:r>
          </a:p>
          <a:p>
            <a:r>
              <a:rPr lang="en-IN" dirty="0" smtClean="0"/>
              <a:t>It is</a:t>
            </a:r>
            <a:r>
              <a:rPr lang="en-IN" baseline="0" dirty="0" smtClean="0"/>
              <a:t> found that RSVM cannot eliminate CMV under unbalanced inputs and inputs with homopolar harmonic contents.</a:t>
            </a:r>
          </a:p>
          <a:p>
            <a:r>
              <a:rPr lang="en-IN" baseline="0" dirty="0" smtClean="0"/>
              <a:t>For non homopolar harmonics the RSVM performance is unaffected.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It is seen that the magnitude and frequency</a:t>
            </a:r>
            <a:r>
              <a:rPr lang="en-IN" baseline="0" dirty="0" smtClean="0"/>
              <a:t> </a:t>
            </a:r>
            <a:r>
              <a:rPr lang="en-IN" dirty="0" smtClean="0"/>
              <a:t>of CMV</a:t>
            </a:r>
            <a:r>
              <a:rPr lang="en-IN" baseline="0" dirty="0" smtClean="0"/>
              <a:t> introduced under these conditions are </a:t>
            </a:r>
            <a:r>
              <a:rPr lang="en-IN" baseline="0" dirty="0" err="1" smtClean="0"/>
              <a:t>comparitively</a:t>
            </a:r>
            <a:r>
              <a:rPr lang="en-IN" baseline="0" dirty="0" smtClean="0"/>
              <a:t> low.</a:t>
            </a:r>
          </a:p>
          <a:p>
            <a:r>
              <a:rPr lang="en-IN" baseline="0" dirty="0" smtClean="0"/>
              <a:t>And the RSVM is un affected by non - homopolar  harmonics at the input.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idea of the error integrative mess can be understood form the diagram.</a:t>
            </a:r>
          </a:p>
          <a:p>
            <a:r>
              <a:rPr lang="en-IN" dirty="0" smtClean="0"/>
              <a:t>For instance if we have three vectors we calculate the errors these</a:t>
            </a:r>
            <a:r>
              <a:rPr lang="en-IN" baseline="0" dirty="0" smtClean="0"/>
              <a:t> vectors would introduce at the output on application in the beginning of a sampling time.</a:t>
            </a:r>
          </a:p>
          <a:p>
            <a:r>
              <a:rPr lang="en-IN" baseline="0" dirty="0" smtClean="0"/>
              <a:t>And add to it the previous error due to the previous switched vector.</a:t>
            </a:r>
            <a:endParaRPr lang="en-IN" dirty="0" smtClean="0"/>
          </a:p>
          <a:p>
            <a:r>
              <a:rPr lang="en-IN" dirty="0" smtClean="0"/>
              <a:t>And select the vector corresponding to the minimum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Only</a:t>
            </a:r>
            <a:r>
              <a:rPr lang="en-IN" baseline="0" dirty="0" smtClean="0"/>
              <a:t> read the title….. ( slide the slide)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Only</a:t>
            </a:r>
            <a:r>
              <a:rPr lang="en-IN" baseline="0" dirty="0" smtClean="0"/>
              <a:t> read the title….. ( slide the slide)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44E97-7CC1-46C1-9FA2-7C4485DC07D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simulation and hardware parameters are shown above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Since the input voltage is</a:t>
            </a:r>
            <a:r>
              <a:rPr lang="en-IN" baseline="0" dirty="0" smtClean="0"/>
              <a:t> measured in this switching strategy for computing the output voltage error the inherent mitigation of unbalance effects at the output is possible in mess switching.</a:t>
            </a:r>
          </a:p>
          <a:p>
            <a:r>
              <a:rPr lang="en-IN" dirty="0" smtClean="0"/>
              <a:t>The Simulation results shows this</a:t>
            </a:r>
            <a:r>
              <a:rPr lang="en-IN" baseline="0" dirty="0" smtClean="0"/>
              <a:t> from 0.6S .</a:t>
            </a:r>
          </a:p>
          <a:p>
            <a:r>
              <a:rPr lang="en-IN" baseline="0" dirty="0" smtClean="0"/>
              <a:t>It is found that on comparison the MESS exhibits very low switching losses at higher switching frequency when compared to CMC </a:t>
            </a:r>
          </a:p>
          <a:p>
            <a:r>
              <a:rPr lang="en-IN" baseline="0" dirty="0" smtClean="0"/>
              <a:t>And superior THD at higher switching frequency compared to its performance at lower switching frequency </a:t>
            </a:r>
          </a:p>
          <a:p>
            <a:r>
              <a:rPr lang="en-IN" baseline="0" dirty="0" smtClean="0"/>
              <a:t>Hence suitable for high switching frequency applications especially in matrix converter with all the four step correction for real time implementation</a:t>
            </a:r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Summary of the first chapter is presented with the merits and demerits of the proposed</a:t>
            </a:r>
            <a:r>
              <a:rPr lang="en-IN" baseline="0" dirty="0" smtClean="0"/>
              <a:t> MESS algorithm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summary of the unbalance analysis</a:t>
            </a:r>
            <a:r>
              <a:rPr lang="en-IN" baseline="0" dirty="0" smtClean="0"/>
              <a:t> is given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So analysis of</a:t>
            </a:r>
            <a:r>
              <a:rPr lang="en-IN" baseline="0" dirty="0" smtClean="0"/>
              <a:t> mc with non sinusoidal and unbalanced input conditions was performed. </a:t>
            </a:r>
            <a:endParaRPr lang="en-IN" dirty="0" smtClean="0"/>
          </a:p>
          <a:p>
            <a:r>
              <a:rPr lang="en-IN" dirty="0" smtClean="0"/>
              <a:t>The effect of unbalance</a:t>
            </a:r>
            <a:r>
              <a:rPr lang="en-IN" baseline="0" dirty="0" smtClean="0"/>
              <a:t> on the fictitious DC bus was analysed and the compensation technique was developed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B7E91-29E6-400E-9091-2440AD7C3C2F}" type="slidenum">
              <a:rPr lang="en-US" smtClean="0">
                <a:latin typeface="Arial" pitchFamily="34" charset="0"/>
              </a:rPr>
              <a:pPr/>
              <a:t>43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The unbalance at</a:t>
            </a:r>
            <a:r>
              <a:rPr lang="en-US" baseline="0" dirty="0" smtClean="0">
                <a:latin typeface="Arial" pitchFamily="34" charset="0"/>
              </a:rPr>
              <a:t> the input introduces a second harmonic oscillation on the FDC bus in addition to the Dc component.</a:t>
            </a:r>
          </a:p>
          <a:p>
            <a:pPr eaLnBrk="1" hangingPunct="1"/>
            <a:r>
              <a:rPr lang="en-US" baseline="0" dirty="0" smtClean="0">
                <a:latin typeface="Arial" pitchFamily="34" charset="0"/>
              </a:rPr>
              <a:t>This is given in the equation.</a:t>
            </a:r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B7E91-29E6-400E-9091-2440AD7C3C2F}" type="slidenum">
              <a:rPr lang="en-US" smtClean="0">
                <a:latin typeface="Arial" pitchFamily="34" charset="0"/>
              </a:rPr>
              <a:pPr/>
              <a:t>44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Thus the output synthesized  from</a:t>
            </a:r>
            <a:r>
              <a:rPr lang="en-US" baseline="0" dirty="0" smtClean="0">
                <a:latin typeface="Arial" pitchFamily="34" charset="0"/>
              </a:rPr>
              <a:t> this FDC can be divided into two components 1) fundamental 2) harmonic </a:t>
            </a:r>
          </a:p>
          <a:p>
            <a:pPr eaLnBrk="1" hangingPunct="1"/>
            <a:r>
              <a:rPr lang="en-US" baseline="0" dirty="0" smtClean="0">
                <a:latin typeface="Arial" pitchFamily="34" charset="0"/>
              </a:rPr>
              <a:t>The harmonic component  are ( 2we+wo) &amp; (2we-wo)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B7E91-29E6-400E-9091-2440AD7C3C2F}" type="slidenum">
              <a:rPr lang="en-US" smtClean="0">
                <a:latin typeface="Arial" pitchFamily="34" charset="0"/>
              </a:rPr>
              <a:pPr/>
              <a:t>45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Similarly</a:t>
            </a:r>
            <a:r>
              <a:rPr lang="en-US" baseline="0" dirty="0" smtClean="0">
                <a:latin typeface="Arial" pitchFamily="34" charset="0"/>
              </a:rPr>
              <a:t> the input</a:t>
            </a:r>
            <a:r>
              <a:rPr lang="en-US" dirty="0" smtClean="0">
                <a:latin typeface="Arial" pitchFamily="34" charset="0"/>
              </a:rPr>
              <a:t> current synthesized  from</a:t>
            </a:r>
            <a:r>
              <a:rPr lang="en-US" baseline="0" dirty="0" smtClean="0">
                <a:latin typeface="Arial" pitchFamily="34" charset="0"/>
              </a:rPr>
              <a:t> this FDC can be divided into two components 1) fundamental 2) harmonic </a:t>
            </a:r>
          </a:p>
          <a:p>
            <a:pPr eaLnBrk="1" hangingPunct="1"/>
            <a:r>
              <a:rPr lang="en-US" baseline="0" dirty="0" smtClean="0">
                <a:latin typeface="Arial" pitchFamily="34" charset="0"/>
              </a:rPr>
              <a:t>The harmonic component  are ( 2we+we) &amp; (2we-we),  (</a:t>
            </a:r>
            <a:r>
              <a:rPr lang="en-US" baseline="0" dirty="0" err="1" smtClean="0">
                <a:latin typeface="Arial" pitchFamily="34" charset="0"/>
              </a:rPr>
              <a:t>ie</a:t>
            </a:r>
            <a:r>
              <a:rPr lang="en-US" baseline="0" dirty="0" smtClean="0">
                <a:latin typeface="Arial" pitchFamily="34" charset="0"/>
              </a:rPr>
              <a:t>) = (3we).</a:t>
            </a:r>
          </a:p>
          <a:p>
            <a:pPr eaLnBrk="1" hangingPunct="1"/>
            <a:endParaRPr lang="en-US" dirty="0" smtClean="0">
              <a:latin typeface="Arial" pitchFamily="34" charset="0"/>
            </a:endParaRPr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compensation technique simply traces the oscillations on the FDC bus with</a:t>
            </a:r>
            <a:r>
              <a:rPr lang="en-IN" baseline="0" dirty="0" smtClean="0"/>
              <a:t> the help of rectifier switching and the input voltage.</a:t>
            </a:r>
          </a:p>
          <a:p>
            <a:r>
              <a:rPr lang="en-IN" baseline="0" dirty="0" smtClean="0"/>
              <a:t>Then dynamically modifies the inverter modulation index opposite to the oscillations on the FDCV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DD9085-9ABA-4E12-AF99-53D191CEF0A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F9D63-E436-4385-B731-DC4E85A04457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jpeg"/><Relationship Id="rId3" Type="http://schemas.openxmlformats.org/officeDocument/2006/relationships/image" Target="../media/image61.jpe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jpeg"/><Relationship Id="rId10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66.png"/><Relationship Id="rId1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5.png"/><Relationship Id="rId7" Type="http://schemas.openxmlformats.org/officeDocument/2006/relationships/image" Target="../media/image10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emf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Relationship Id="rId9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image" Target="../media/image162.png"/><Relationship Id="rId7" Type="http://schemas.openxmlformats.org/officeDocument/2006/relationships/image" Target="../media/image16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43400" y="49530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SSN College Of Engineering</a:t>
            </a:r>
          </a:p>
          <a:p>
            <a:pPr algn="r"/>
            <a:r>
              <a:rPr lang="en-US" sz="20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Kalavakkam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286000" y="1665027"/>
            <a:ext cx="6858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86000" y="4557061"/>
            <a:ext cx="6858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676400" y="2438400"/>
            <a:ext cx="7467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STUDY AND CONTROL OF WEAK GRID CONNECTED MATRIX CONVERTER BASED DFIG SYSTEMS</a:t>
            </a:r>
            <a:endParaRPr 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95400"/>
            <a:ext cx="464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Modeling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638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>
            <a:off x="76200" y="2286000"/>
            <a:ext cx="4267200" cy="1588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3528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Parameter Determination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10800000">
            <a:off x="76200" y="4343400"/>
            <a:ext cx="8782080" cy="14294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81300" y="2507259"/>
            <a:ext cx="76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&amp;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52394" y="1524447"/>
            <a:ext cx="2178448" cy="163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Doubly Fed Induction Generator Model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103" name="Picture 7" descr="C:\Users\ZenTill\Desktop\Wind_Systems\images\im_dq_eq2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667500" y="838200"/>
            <a:ext cx="2476500" cy="1504950"/>
          </a:xfrm>
          <a:prstGeom prst="rect">
            <a:avLst/>
          </a:prstGeom>
          <a:noFill/>
        </p:spPr>
      </p:pic>
      <p:pic>
        <p:nvPicPr>
          <p:cNvPr id="4100" name="Picture 4" descr="C:\Users\ZenTill\Desktop\Wind_Systems\images\DFIG_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2822102"/>
            <a:ext cx="3924300" cy="399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0" y="81909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Machine Equation in arbitrary frame of reference</a:t>
            </a:r>
            <a:endParaRPr lang="en-US" sz="2000" dirty="0"/>
          </a:p>
        </p:txBody>
      </p:sp>
      <p:pic>
        <p:nvPicPr>
          <p:cNvPr id="4106" name="Picture 10" descr="C:\Users\ZenTill\Desktop\Wind_Systems\images\im_dq_eeq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505200"/>
            <a:ext cx="3352800" cy="1371600"/>
          </a:xfrm>
          <a:prstGeom prst="rect">
            <a:avLst/>
          </a:prstGeom>
          <a:noFill/>
        </p:spPr>
      </p:pic>
      <p:pic>
        <p:nvPicPr>
          <p:cNvPr id="4107" name="Picture 11" descr="C:\Users\ZenTill\Desktop\Wind_Systems\images\dq_mac_eq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1447800"/>
            <a:ext cx="3657600" cy="1781175"/>
          </a:xfrm>
          <a:prstGeom prst="rect">
            <a:avLst/>
          </a:prstGeom>
          <a:noFill/>
        </p:spPr>
      </p:pic>
      <p:pic>
        <p:nvPicPr>
          <p:cNvPr id="11" name="Picture 2" descr="C:\Users\ZenTill\Desktop\Wind_Systems\images\DFIG_MOD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9084" y="5153025"/>
            <a:ext cx="4862016" cy="1659483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286776" y="62865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21218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30055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Model – Parameter Determination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618153"/>
            <a:ext cx="4572000" cy="2009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3" y="4114800"/>
            <a:ext cx="4572000" cy="20559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00" y="914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DC – Test </a:t>
            </a:r>
          </a:p>
          <a:p>
            <a:pPr algn="just"/>
            <a:r>
              <a:rPr lang="en-US" sz="2000" dirty="0" smtClean="0"/>
              <a:t>For Rotor and Stator Resistance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788838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Blocked Rotor  – Test </a:t>
            </a:r>
          </a:p>
          <a:p>
            <a:pPr algn="just"/>
            <a:r>
              <a:rPr lang="en-US" sz="2000" dirty="0" smtClean="0"/>
              <a:t>For Rotor and Stator Reactance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653643" y="81812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No Load Test</a:t>
            </a:r>
          </a:p>
          <a:p>
            <a:pPr algn="ctr"/>
            <a:r>
              <a:rPr lang="en-US" sz="2000" dirty="0"/>
              <a:t>F</a:t>
            </a:r>
            <a:r>
              <a:rPr lang="en-US" sz="2000" dirty="0" smtClean="0"/>
              <a:t>or Magnetizing Reactance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" y="1960448"/>
            <a:ext cx="3721099" cy="13591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14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16517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I:\SONY\DSC007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714356"/>
            <a:ext cx="7905805" cy="6215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DC test, No load Test and blocked rotor Experimental - test setup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62865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16517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Determined DFIG Parameter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" y="1115079"/>
                <a:ext cx="7620000" cy="4535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600"/>
                  </a:spcAft>
                </a:pPr>
                <a:r>
                  <a:rPr 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No load impedance, Z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o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</a:t>
                </a:r>
                <a:r>
                  <a:rPr lang="en-US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154.5Ω</a:t>
                </a:r>
                <a:endParaRPr lang="en-IN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spcAft>
                    <a:spcPts val="160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No load resistance, R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o </a:t>
                </a:r>
                <a:r>
                  <a:rPr lang="en-US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35.5 Ω</a:t>
                </a:r>
                <a:endParaRPr lang="en-IN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spcAft>
                    <a:spcPts val="160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No load reactance, X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sSubSup>
                      <m:sSubSupPr>
                        <m:ctrlPr>
                          <a:rPr lang="en-IN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150.36 Ω</a:t>
                </a:r>
                <a:endParaRPr lang="en-IN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spcAft>
                    <a:spcPts val="160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Block Rotor Impedance, Z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BR </a:t>
                </a:r>
                <a:r>
                  <a:rPr lang="en-US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=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16.74 Ω</a:t>
                </a:r>
                <a:endParaRPr lang="en-IN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spcAft>
                    <a:spcPts val="160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Block Rotor Resistance, R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BR</a:t>
                </a:r>
                <a:r>
                  <a:rPr lang="en-US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8.33 Ω</a:t>
                </a:r>
                <a:endParaRPr lang="en-IN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spcAft>
                    <a:spcPts val="160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Block Rotor Reactance, X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i="1" baseline="-25000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Calibri" panose="020F0502020204030204" pitchFamily="34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N" i="1" baseline="-250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i="1" baseline="-250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baseline="-250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𝐵𝑅</m:t>
                            </m:r>
                          </m:sub>
                          <m:sup>
                            <m:r>
                              <a:rPr lang="en-US" i="1" baseline="-250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 baseline="-25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N" i="1" baseline="-250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i="1" baseline="-250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baseline="-250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𝐵𝑅</m:t>
                            </m:r>
                          </m:sub>
                          <m:sup>
                            <m:r>
                              <a:rPr lang="en-US" i="1" baseline="-250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14.518 Ω</a:t>
                </a:r>
                <a:endParaRPr lang="en-IN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spcAft>
                    <a:spcPts val="160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With assumption, X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=X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’= 7.259 Ω</a:t>
                </a:r>
                <a:endParaRPr lang="en-IN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spcAft>
                    <a:spcPts val="160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Magnetising Reactance, X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X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o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Xs= 143.041 Ω</a:t>
                </a:r>
                <a:endParaRPr lang="en-IN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spcAft>
                    <a:spcPts val="160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Rotor resistance referred to primary, R</a:t>
                </a:r>
                <a:r>
                  <a:rPr lang="en-US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’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𝐵𝑅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IN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libri" panose="020F05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4.109 Ω</a:t>
                </a:r>
                <a:endParaRPr lang="en-IN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15079"/>
                <a:ext cx="7620000" cy="4535088"/>
              </a:xfrm>
              <a:prstGeom prst="rect">
                <a:avLst/>
              </a:prstGeom>
              <a:blipFill rotWithShape="0">
                <a:blip r:embed="rId2"/>
                <a:stretch>
                  <a:fillRect l="-720" t="-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921829"/>
            <a:ext cx="5300663" cy="533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951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25400" y="6429396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Validation </a:t>
            </a:r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of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Determined Parameters through Simulation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543" y="1285860"/>
            <a:ext cx="5548313" cy="50299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05000"/>
            <a:ext cx="7772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Controller for Matrix </a:t>
            </a: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</a:t>
            </a: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onverter 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638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42212" y="2818993"/>
            <a:ext cx="2896093" cy="26026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ZenTill\Desktop\Wind_Systems\images\contro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438400"/>
            <a:ext cx="4191000" cy="326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Controller Design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8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06" y="5486399"/>
            <a:ext cx="1279194" cy="1344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228600" y="1600200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 algn="just">
              <a:buAutoNum type="arabicParenR"/>
            </a:pP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Sub Synchronous Mode of Operation</a:t>
            </a:r>
          </a:p>
          <a:p>
            <a:pPr marL="457200" indent="-457200" algn="just">
              <a:buAutoNum type="arabicParenR"/>
            </a:pP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Super Synchronous Mode of Operation</a:t>
            </a:r>
            <a:endParaRPr lang="en-US" sz="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8600" y="9144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Stator Power - Controller Design</a:t>
            </a:r>
          </a:p>
          <a:p>
            <a:pPr algn="just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4800" y="33528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Two PI Controllers with the error signals generate rotor voltage Reference signal for the Matrix Converters Modulation Algorithm.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47800" y="6293836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Note:</a:t>
            </a:r>
          </a:p>
          <a:p>
            <a:pPr algn="just"/>
            <a:r>
              <a:rPr lang="en-US" sz="1400" dirty="0" smtClean="0"/>
              <a:t>Variable Speed Operation – Under Rated Wind Speed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15074" y="62865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17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7148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57958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8915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Comparison of Controller for MC and  Back to Back Converter for DFIG systems</a:t>
            </a:r>
            <a:endParaRPr 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85852" y="1000108"/>
            <a:ext cx="628654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4500562" cy="3357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071546"/>
            <a:ext cx="4429124" cy="3286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" descr="C:\Users\ZenTill\Desktop\Wind_Systems\images\contro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4572008"/>
            <a:ext cx="2857520" cy="2285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285752" y="4264231"/>
            <a:ext cx="32146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Grid Side controller of B- B Converter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214942" y="4214818"/>
            <a:ext cx="321467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Rotor Side controller of B- B Converter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000892" y="6334780"/>
            <a:ext cx="185738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Rotor Side controller </a:t>
            </a:r>
          </a:p>
          <a:p>
            <a:pPr algn="just"/>
            <a:r>
              <a:rPr lang="en-US" sz="1400" dirty="0" smtClean="0"/>
              <a:t>of Matrix converter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428596" y="6334780"/>
            <a:ext cx="271461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Absence of  Grid side controller for </a:t>
            </a:r>
          </a:p>
          <a:p>
            <a:pPr algn="ctr"/>
            <a:r>
              <a:rPr lang="en-US" sz="1400" dirty="0" smtClean="0"/>
              <a:t>Matrix converter</a:t>
            </a:r>
            <a:endParaRPr lang="en-US" sz="1400" dirty="0"/>
          </a:p>
        </p:txBody>
      </p:sp>
      <p:cxnSp>
        <p:nvCxnSpPr>
          <p:cNvPr id="33" name="Straight Connector 32"/>
          <p:cNvCxnSpPr/>
          <p:nvPr/>
        </p:nvCxnSpPr>
        <p:spPr>
          <a:xfrm rot="16200000" flipH="1">
            <a:off x="1357290" y="5072074"/>
            <a:ext cx="928694" cy="9286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1321571" y="5107793"/>
            <a:ext cx="928694" cy="8572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1868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18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of Direct Power Control (DPC) in DFIG using Matrix Converter- Matlab/Simulink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85860"/>
            <a:ext cx="8215338" cy="5500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341904"/>
            <a:ext cx="419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Dr Ranganath Muthu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114800" y="1951504"/>
            <a:ext cx="4191000" cy="36731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PRINCIPAL INVESTIGATOR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762000"/>
            <a:ext cx="4953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3657600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 - INVESTIGATOR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3800" y="4952428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r. M.Senthil Kumaran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57600" y="5638228"/>
            <a:ext cx="4800600" cy="158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4495800"/>
            <a:ext cx="4038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148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1508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857233"/>
            <a:ext cx="8572527" cy="6000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Xilinx-System Generator Coding of the DSVM Generator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865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148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500834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214422"/>
            <a:ext cx="8286776" cy="5643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Xilinx-System Generator Coding of the Rotor Side Controller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28604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8564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-3413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With a Matrix Converter in DFIG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5762655" y="3228945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Matrix converter Switching frequency </a:t>
            </a:r>
            <a:r>
              <a:rPr lang="en-US" sz="2000" dirty="0"/>
              <a:t>5</a:t>
            </a:r>
            <a:r>
              <a:rPr lang="en-US" sz="2000" dirty="0" smtClean="0"/>
              <a:t>KHz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42"/>
            <a:ext cx="8001000" cy="15001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2" y="5214950"/>
            <a:ext cx="6781800" cy="16430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2000240"/>
            <a:ext cx="6858000" cy="16430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-390816" y="5605735"/>
            <a:ext cx="1610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Rotor Current</a:t>
            </a:r>
            <a:endParaRPr lang="en-US" sz="2000" dirty="0"/>
          </a:p>
        </p:txBody>
      </p:sp>
      <p:pic>
        <p:nvPicPr>
          <p:cNvPr id="1026" name="Picture 2" descr="C:\Users\ZenTill\Desktop\rotor_power_filtere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3643314"/>
            <a:ext cx="6858048" cy="150019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 rot="16200000">
            <a:off x="-390818" y="3891224"/>
            <a:ext cx="1610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Rotor Power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90818" y="2391026"/>
            <a:ext cx="1610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Stator Power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176504" y="890828"/>
            <a:ext cx="118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Speed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001024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22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82453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With a Matrix Converter in DFIG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570635" y="505731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MC Input Current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4240582"/>
            <a:ext cx="7924801" cy="19030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6" y="5715016"/>
            <a:ext cx="4786314" cy="114298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rot="16200000" flipH="1">
            <a:off x="4101336" y="5328425"/>
            <a:ext cx="769877" cy="685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" y="2558199"/>
            <a:ext cx="9144000" cy="17994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rot="16200000">
            <a:off x="-347664" y="3164871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Stator Current</a:t>
            </a:r>
            <a:endParaRPr lang="en-US" sz="2000" dirty="0"/>
          </a:p>
        </p:txBody>
      </p:sp>
      <p:pic>
        <p:nvPicPr>
          <p:cNvPr id="12" name="Picture 2" descr="C:\Users\ZenTill\Desktop\Files_CWET\Hardware_Photos\MC Output for Documentation_Old\JPEG\reference voltag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857232"/>
            <a:ext cx="9144000" cy="185738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 rot="16200000">
            <a:off x="-352424" y="1426102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Reference  V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71868" y="621508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71600"/>
            <a:ext cx="7772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Hardware Development </a:t>
            </a:r>
          </a:p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Matrix </a:t>
            </a:r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</a:t>
            </a: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onverter  &amp; Controller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638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lum bright="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4" y="3059393"/>
            <a:ext cx="5064809" cy="3798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57488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2852"/>
            <a:ext cx="7772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Matrix converter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8652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29124" y="142852"/>
            <a:ext cx="41433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Power module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785926"/>
            <a:ext cx="87868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Power Switch - IGBT – CT60AM </a:t>
            </a:r>
          </a:p>
          <a:p>
            <a:pPr algn="just"/>
            <a:r>
              <a:rPr lang="en-US" sz="2400" dirty="0" smtClean="0"/>
              <a:t>[ Frequency and amplitude conversion]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Driver IC   -   IR2112</a:t>
            </a:r>
          </a:p>
          <a:p>
            <a:pPr algn="just"/>
            <a:r>
              <a:rPr lang="en-US" sz="2400" dirty="0" smtClean="0"/>
              <a:t>[To amplify the signal Level pulses to power Level]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Opt coupler – NE137</a:t>
            </a:r>
          </a:p>
          <a:p>
            <a:pPr algn="just"/>
            <a:r>
              <a:rPr lang="en-US" sz="2400" dirty="0" smtClean="0"/>
              <a:t>[Electrical Isolation between the FPGA Pulses ad the Power module]</a:t>
            </a:r>
          </a:p>
          <a:p>
            <a:pPr algn="just"/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2852"/>
            <a:ext cx="7772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Matrix converter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8652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29124" y="142852"/>
            <a:ext cx="41433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Power module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218" name="Picture 2" descr="C:\Users\ZenTill\Desktop\New folder\IMG_1459.JPG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0" y="1500174"/>
            <a:ext cx="4643438" cy="3429024"/>
          </a:xfrm>
          <a:prstGeom prst="rect">
            <a:avLst/>
          </a:prstGeom>
          <a:noFill/>
        </p:spPr>
      </p:pic>
      <p:pic>
        <p:nvPicPr>
          <p:cNvPr id="9219" name="Picture 3" descr="C:\Users\ZenTill\Desktop\New folder\IMG_1462.JPG"/>
          <p:cNvPicPr preferRelativeResize="0"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 rot="5400000">
            <a:off x="4750595" y="1178703"/>
            <a:ext cx="4000528" cy="392909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154201" y="4917056"/>
            <a:ext cx="17032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 IGBT - CT60AM 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1142976" y="3929066"/>
            <a:ext cx="1785950" cy="71438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4282" y="5572140"/>
            <a:ext cx="382290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u="sng" dirty="0" smtClean="0"/>
              <a:t>Front View of the single arm of the MC</a:t>
            </a:r>
            <a:endParaRPr lang="en-IN" u="sng" dirty="0"/>
          </a:p>
        </p:txBody>
      </p:sp>
      <p:sp>
        <p:nvSpPr>
          <p:cNvPr id="20" name="Rectangle 19"/>
          <p:cNvSpPr/>
          <p:nvPr/>
        </p:nvSpPr>
        <p:spPr>
          <a:xfrm>
            <a:off x="4857752" y="5572140"/>
            <a:ext cx="36575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u="sng" dirty="0" smtClean="0"/>
              <a:t>Top View of the single arm of the MC</a:t>
            </a:r>
            <a:endParaRPr lang="en-IN" u="sng" dirty="0"/>
          </a:p>
        </p:txBody>
      </p:sp>
      <p:sp>
        <p:nvSpPr>
          <p:cNvPr id="21" name="Rectangle 20"/>
          <p:cNvSpPr/>
          <p:nvPr/>
        </p:nvSpPr>
        <p:spPr>
          <a:xfrm>
            <a:off x="5000628" y="4917056"/>
            <a:ext cx="16299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Driver – IR2112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7215206" y="4917056"/>
            <a:ext cx="14878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Opto – NE137</a:t>
            </a:r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5822165" y="4393413"/>
            <a:ext cx="714380" cy="71438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V="1">
            <a:off x="7322363" y="4464851"/>
            <a:ext cx="714380" cy="21431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42984"/>
            <a:ext cx="1444635" cy="928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2852"/>
            <a:ext cx="7772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Matrix converter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8652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29124" y="142852"/>
            <a:ext cx="41433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Clamp Circuit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282" y="2428868"/>
            <a:ext cx="34290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High frequency Diode – MUR 860 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5286380" y="5072074"/>
            <a:ext cx="301101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Side View of the Clamp Circuit</a:t>
            </a:r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5822165" y="4393413"/>
            <a:ext cx="714380" cy="71438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V="1">
            <a:off x="7322363" y="4464851"/>
            <a:ext cx="714380" cy="21431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4282" y="1428736"/>
            <a:ext cx="34290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Clamp Capacitor   Value – 1100 </a:t>
            </a:r>
            <a:r>
              <a:rPr lang="en-US" dirty="0" err="1" smtClean="0"/>
              <a:t>uf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214282" y="1928802"/>
            <a:ext cx="34178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Discharge Resistance   – 100 Ohms</a:t>
            </a:r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643306" y="2143116"/>
            <a:ext cx="142876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2965439" y="2964653"/>
            <a:ext cx="164307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5720" y="3786190"/>
            <a:ext cx="35719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 smtClean="0"/>
              <a:t>In addition the energy available in the Clamp capacitor is used by a Dc fan for cooling the IGBTS</a:t>
            </a:r>
            <a:endParaRPr lang="en-IN" dirty="0"/>
          </a:p>
        </p:txBody>
      </p:sp>
      <p:pic>
        <p:nvPicPr>
          <p:cNvPr id="30" name="Picture 4" descr="C:\Users\ZenTill\Desktop\Files_CWET\Hardware_Photos\Photos_6-3-2014\DCIM\107___01\IMG_1428.JPG"/>
          <p:cNvPicPr>
            <a:picLocks noChangeAspect="1" noChangeArrowheads="1"/>
          </p:cNvPicPr>
          <p:nvPr/>
        </p:nvPicPr>
        <p:blipFill>
          <a:blip r:embed="rId2" cstate="print">
            <a:lum bright="20000" contrast="40000"/>
          </a:blip>
          <a:stretch>
            <a:fillRect/>
          </a:stretch>
        </p:blipFill>
        <p:spPr bwMode="auto">
          <a:xfrm>
            <a:off x="4286248" y="1285860"/>
            <a:ext cx="4643470" cy="3500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4348" y="214290"/>
            <a:ext cx="17859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MC   -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8652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643174" y="159229"/>
            <a:ext cx="56435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Input Filter Circuit - LC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282" y="2428868"/>
            <a:ext cx="34290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Filter Inductance Value – 4mH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5286380" y="5715016"/>
            <a:ext cx="335668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Top View of the Input filter Circuit</a:t>
            </a:r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5822165" y="4393413"/>
            <a:ext cx="714380" cy="71438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V="1">
            <a:off x="7322363" y="4464851"/>
            <a:ext cx="714380" cy="21431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4282" y="1428736"/>
            <a:ext cx="34290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Filter Capacitor   Value – 20uf</a:t>
            </a:r>
            <a:endParaRPr lang="en-IN" dirty="0"/>
          </a:p>
        </p:txBody>
      </p:sp>
      <p:pic>
        <p:nvPicPr>
          <p:cNvPr id="10242" name="Picture 2" descr="C:\Users\ZenTill\Desktop\Files_CWET\Hardware_Photos\Photos_6-3-2014\DCIM\107___01\IMG_1430.JPG"/>
          <p:cNvPicPr>
            <a:picLocks noChangeAspect="1" noChangeArrowheads="1"/>
          </p:cNvPicPr>
          <p:nvPr/>
        </p:nvPicPr>
        <p:blipFill>
          <a:blip r:embed="rId2" cstate="print">
            <a:lum bright="30000" contrast="30000"/>
          </a:blip>
          <a:srcRect/>
          <a:stretch>
            <a:fillRect/>
          </a:stretch>
        </p:blipFill>
        <p:spPr bwMode="auto">
          <a:xfrm>
            <a:off x="4071934" y="1500174"/>
            <a:ext cx="4681728" cy="400052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28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4348" y="0"/>
            <a:ext cx="21431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  -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85794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8652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643174" y="0"/>
            <a:ext cx="56435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Prime mover &amp; Control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282" y="2214554"/>
            <a:ext cx="271464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Prime mover</a:t>
            </a:r>
          </a:p>
          <a:p>
            <a:r>
              <a:rPr lang="en-IN" dirty="0" smtClean="0"/>
              <a:t>SFIM– Crompton greaves</a:t>
            </a:r>
          </a:p>
          <a:p>
            <a:r>
              <a:rPr lang="en-IN" dirty="0" smtClean="0"/>
              <a:t>             5 Hp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29058" y="6488668"/>
            <a:ext cx="453643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Front View of DFIG , Prime Mover &amp; its Control</a:t>
            </a:r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 rot="16200000" flipV="1">
            <a:off x="7322363" y="4893479"/>
            <a:ext cx="714380" cy="21431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7" name="Picture 3" descr="C:\Users\ZenTill\Desktop\Files_CWET\Hardware_Photos\Photos_6-3-2014\DCIM\107___01\IMG_14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1285860"/>
            <a:ext cx="2786082" cy="235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95664" y="3857628"/>
            <a:ext cx="5848336" cy="2419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7786710" y="2500306"/>
            <a:ext cx="35719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7500958" y="3143248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rot="5400000">
            <a:off x="7175013" y="1918308"/>
            <a:ext cx="2878609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/>
              <a:t>VFD for the controlling the </a:t>
            </a:r>
          </a:p>
          <a:p>
            <a:r>
              <a:rPr lang="en-US" dirty="0" smtClean="0"/>
              <a:t>Speed  of  the Prime Mover 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214282" y="1214422"/>
            <a:ext cx="271464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Generator</a:t>
            </a:r>
          </a:p>
          <a:p>
            <a:r>
              <a:rPr lang="en-IN" dirty="0" smtClean="0"/>
              <a:t>DFIG – Ramson </a:t>
            </a:r>
          </a:p>
          <a:p>
            <a:r>
              <a:rPr lang="en-IN" dirty="0" smtClean="0"/>
              <a:t>             3 Hp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4282" y="3286124"/>
            <a:ext cx="271464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VFD</a:t>
            </a:r>
          </a:p>
          <a:p>
            <a:r>
              <a:rPr lang="en-IN" dirty="0" smtClean="0"/>
              <a:t>V1000–  Yahasawa</a:t>
            </a:r>
          </a:p>
          <a:p>
            <a:r>
              <a:rPr lang="en-IN" dirty="0" smtClean="0"/>
              <a:t>                 (0-60 )Hz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7422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" y="22860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Objective…..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508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4282" y="2071678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US" sz="3200" dirty="0" smtClean="0">
                <a:latin typeface="+mj-lt"/>
                <a:cs typeface="Times New Roman" pitchFamily="18" charset="0"/>
              </a:rPr>
              <a:t>	To develop a Controller for Direct power control of DFIG Systems with a </a:t>
            </a:r>
            <a:r>
              <a:rPr lang="en-US" sz="3200" dirty="0" smtClean="0">
                <a:cs typeface="Times New Roman" pitchFamily="18" charset="0"/>
              </a:rPr>
              <a:t>Matrix Converter.</a:t>
            </a:r>
            <a:endParaRPr lang="en-US" sz="3200" dirty="0" smtClean="0">
              <a:latin typeface="+mj-lt"/>
              <a:cs typeface="Times New Roman" pitchFamily="18" charset="0"/>
            </a:endParaRPr>
          </a:p>
          <a:p>
            <a:pPr marL="342900" indent="-342900" algn="just"/>
            <a:endParaRPr lang="en-US" sz="3200" dirty="0" smtClean="0">
              <a:latin typeface="+mj-lt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3929066"/>
            <a:ext cx="861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US" sz="3200" dirty="0" smtClean="0">
                <a:latin typeface="+mj-lt"/>
                <a:cs typeface="Times New Roman" pitchFamily="18" charset="0"/>
              </a:rPr>
              <a:t>	To analyze the Matrix Converter for unbalanced conditions , common mode voltage problems, voltage ride through issues &amp; Simplified Modulation technique.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2" y="3571876"/>
            <a:ext cx="9144000" cy="15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643578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C:\Users\ZenTill\Desktop\Files_CWET\Hardware_Photos\Photos_6-3-2014\DCIM\107___01\IMG_1435.JPG"/>
          <p:cNvPicPr>
            <a:picLocks noChangeAspect="1" noChangeArrowheads="1"/>
          </p:cNvPicPr>
          <p:nvPr/>
        </p:nvPicPr>
        <p:blipFill>
          <a:blip r:embed="rId2" cstate="print">
            <a:lum bright="30000" contrast="30000"/>
          </a:blip>
          <a:srcRect/>
          <a:stretch>
            <a:fillRect/>
          </a:stretch>
        </p:blipFill>
        <p:spPr bwMode="auto">
          <a:xfrm rot="5400000">
            <a:off x="5331734" y="1759874"/>
            <a:ext cx="4266946" cy="3357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rot="5400000">
            <a:off x="3894133" y="2392355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29356" y="5657671"/>
            <a:ext cx="271464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Speed Unit</a:t>
            </a:r>
          </a:p>
          <a:p>
            <a:r>
              <a:rPr lang="en-IN" dirty="0" smtClean="0"/>
              <a:t>Speed is sensed form the VFD unit.</a:t>
            </a:r>
          </a:p>
          <a:p>
            <a:endParaRPr lang="en-IN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41433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Data Acquisition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7620" y="302105"/>
            <a:ext cx="5429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ZCD-Current reference  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6" name="Picture 7" descr="G:\01_PhD_Work\PhD_Simulation\01_Hardware\HardWare_Photos\Mervin_photos_on 13-3-2013\msk\IMG_20130313_08593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57297"/>
            <a:ext cx="3357554" cy="2857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2357422" y="1214422"/>
            <a:ext cx="400052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dirty="0" smtClean="0"/>
              <a:t>ZCD Eliminates the Voltage Sensors that are required to maintain UPF in matrix converter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57422" y="2643182"/>
            <a:ext cx="400052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u="sng" dirty="0" smtClean="0"/>
              <a:t>ZCD – implementation</a:t>
            </a:r>
            <a:endParaRPr lang="en-IN" dirty="0" smtClean="0"/>
          </a:p>
          <a:p>
            <a:pPr algn="ctr"/>
            <a:r>
              <a:rPr lang="en-IN" dirty="0" smtClean="0"/>
              <a:t>Step-down transformer – (230V to 5 V) </a:t>
            </a:r>
          </a:p>
          <a:p>
            <a:pPr algn="ctr"/>
            <a:r>
              <a:rPr lang="en-IN" dirty="0" smtClean="0"/>
              <a:t>Comparators - 741 – Opamp </a:t>
            </a:r>
          </a:p>
        </p:txBody>
      </p:sp>
      <p:pic>
        <p:nvPicPr>
          <p:cNvPr id="12292" name="Picture 4" descr="C:\Users\ZenTill\Desktop\voltga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4786322"/>
            <a:ext cx="3990063" cy="1785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/>
          <p:cNvCxnSpPr/>
          <p:nvPr/>
        </p:nvCxnSpPr>
        <p:spPr>
          <a:xfrm rot="5400000">
            <a:off x="1000100" y="4500572"/>
            <a:ext cx="571505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0"/>
            <a:ext cx="45005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Data Acquisition -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500174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8652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29124" y="71414"/>
            <a:ext cx="47148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Transducers &amp; ADC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20" y="3214686"/>
            <a:ext cx="271464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Voltage - Transducer</a:t>
            </a:r>
          </a:p>
          <a:p>
            <a:r>
              <a:rPr lang="en-IN" dirty="0" smtClean="0"/>
              <a:t>Make: Meco </a:t>
            </a:r>
          </a:p>
          <a:p>
            <a:r>
              <a:rPr lang="en-IN" dirty="0" smtClean="0"/>
              <a:t>Input – 450V        -  (AC)</a:t>
            </a:r>
          </a:p>
          <a:p>
            <a:r>
              <a:rPr lang="en-IN" dirty="0" smtClean="0"/>
              <a:t>Output – (0- 5)V  -  (DC)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57158" y="1157101"/>
            <a:ext cx="271464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Power-Transducer</a:t>
            </a:r>
          </a:p>
          <a:p>
            <a:r>
              <a:rPr lang="en-IN" dirty="0" smtClean="0"/>
              <a:t>Make: Meco </a:t>
            </a:r>
          </a:p>
          <a:p>
            <a:r>
              <a:rPr lang="en-IN" dirty="0" smtClean="0"/>
              <a:t>Input – 450V, 5A  - (AC)</a:t>
            </a:r>
          </a:p>
          <a:p>
            <a:r>
              <a:rPr lang="en-IN" dirty="0" smtClean="0"/>
              <a:t>Output – (0- 5)V   - (DC)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5720" y="5143512"/>
            <a:ext cx="27146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ADC - </a:t>
            </a:r>
            <a:r>
              <a:rPr lang="en-IN" u="sng" dirty="0" err="1" smtClean="0"/>
              <a:t>Pmod</a:t>
            </a:r>
            <a:r>
              <a:rPr lang="en-IN" u="sng" dirty="0" smtClean="0"/>
              <a:t>- AD1</a:t>
            </a:r>
          </a:p>
          <a:p>
            <a:r>
              <a:rPr lang="en-IN" dirty="0" smtClean="0"/>
              <a:t>ADC- 7476 [ 12 bit ADC]</a:t>
            </a:r>
          </a:p>
          <a:p>
            <a:r>
              <a:rPr lang="en-IN" dirty="0" smtClean="0"/>
              <a:t>Stalin Key Filter </a:t>
            </a:r>
          </a:p>
          <a:p>
            <a:r>
              <a:rPr lang="en-IN" dirty="0" smtClean="0"/>
              <a:t>1 MSPS , </a:t>
            </a:r>
          </a:p>
          <a:p>
            <a:r>
              <a:rPr lang="en-IN" dirty="0" smtClean="0"/>
              <a:t>Input -(0-3.3)V</a:t>
            </a:r>
          </a:p>
        </p:txBody>
      </p:sp>
      <p:pic>
        <p:nvPicPr>
          <p:cNvPr id="18" name="Picture 2" descr="C:\Users\ZenTill\Desktop\Images\pow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928670"/>
            <a:ext cx="2786082" cy="1643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2857496"/>
            <a:ext cx="2286016" cy="1785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5072074"/>
            <a:ext cx="2357454" cy="1571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2198" y="4857760"/>
            <a:ext cx="2841053" cy="1785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929058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0"/>
            <a:ext cx="34290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Controller -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85794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8652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86116" y="0"/>
            <a:ext cx="56435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FPGA – SPARTAN – 3E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282" y="2214554"/>
            <a:ext cx="271464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Programming</a:t>
            </a:r>
          </a:p>
          <a:p>
            <a:r>
              <a:rPr lang="en-IN" dirty="0" smtClean="0"/>
              <a:t>VHDL</a:t>
            </a:r>
          </a:p>
          <a:p>
            <a:endParaRPr lang="en-IN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6146063" y="6488668"/>
            <a:ext cx="299793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/>
              <a:t>Front View of FPGA Controller</a:t>
            </a:r>
            <a:endParaRPr lang="en-IN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6929454" y="2285992"/>
            <a:ext cx="357190" cy="1588"/>
          </a:xfrm>
          <a:prstGeom prst="line">
            <a:avLst/>
          </a:prstGeom>
          <a:ln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6643702" y="2928934"/>
            <a:ext cx="1285884" cy="1588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14282" y="1214422"/>
            <a:ext cx="271464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FPGA</a:t>
            </a:r>
          </a:p>
          <a:p>
            <a:r>
              <a:rPr lang="en-IN" dirty="0" smtClean="0"/>
              <a:t>Spartan 3E </a:t>
            </a:r>
          </a:p>
          <a:p>
            <a:r>
              <a:rPr lang="en-IN" dirty="0" smtClean="0"/>
              <a:t>500 thousand  Gates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4282" y="3214686"/>
            <a:ext cx="271464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u="sng" dirty="0" smtClean="0"/>
              <a:t>Code Generation</a:t>
            </a:r>
          </a:p>
          <a:p>
            <a:r>
              <a:rPr lang="en-IN" dirty="0" smtClean="0"/>
              <a:t>Xilinx – Matlab interface</a:t>
            </a:r>
          </a:p>
          <a:p>
            <a:r>
              <a:rPr lang="en-IN" i="1" dirty="0" smtClean="0"/>
              <a:t>System generator </a:t>
            </a:r>
          </a:p>
          <a:p>
            <a:endParaRPr lang="en-IN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3071802" y="1142984"/>
            <a:ext cx="3838580" cy="3357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Rectangle 30"/>
          <p:cNvSpPr/>
          <p:nvPr/>
        </p:nvSpPr>
        <p:spPr>
          <a:xfrm>
            <a:off x="6286512" y="1643050"/>
            <a:ext cx="58381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n-IN" dirty="0" smtClean="0"/>
              <a:t>ADC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643703" y="3714752"/>
            <a:ext cx="233269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n-IN" dirty="0" smtClean="0"/>
              <a:t>P , Q , Speed &amp; Voltage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43702" y="2571744"/>
            <a:ext cx="12858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 smtClean="0"/>
              <a:t>5V  to 3.3 V</a:t>
            </a:r>
          </a:p>
          <a:p>
            <a:pPr algn="ctr"/>
            <a:r>
              <a:rPr lang="en-IN" dirty="0" smtClean="0"/>
              <a:t>Converter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3608381" y="4892685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965703" y="4892685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4321173" y="4892685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4464049" y="4892685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929190" y="4857760"/>
            <a:ext cx="428628" cy="158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500694" y="4643446"/>
            <a:ext cx="41870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n-IN" dirty="0" smtClean="0"/>
              <a:t>18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7000892" y="3214686"/>
            <a:ext cx="30168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n-IN" dirty="0" smtClean="0"/>
              <a:t>4</a:t>
            </a:r>
            <a:endParaRPr lang="en-IN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7072330" y="3571876"/>
            <a:ext cx="428628" cy="158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1143770" y="457121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28662" y="4714884"/>
            <a:ext cx="785818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786580" y="485696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1572398" y="485696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85720" y="5000636"/>
            <a:ext cx="9286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 smtClean="0"/>
              <a:t>DSVM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357290" y="5000636"/>
            <a:ext cx="18573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 smtClean="0"/>
              <a:t>Power Controller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86578" y="4071942"/>
            <a:ext cx="214353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n-IN" dirty="0" smtClean="0"/>
              <a:t>Analog signals (0-5V)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5497406" y="5000636"/>
            <a:ext cx="2646494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dirty="0" smtClean="0"/>
              <a:t>Digital signals (0-3.3V)</a:t>
            </a:r>
          </a:p>
          <a:p>
            <a:pPr algn="r"/>
            <a:r>
              <a:rPr lang="en-IN" dirty="0" smtClean="0"/>
              <a:t>Pulses to Matrix converter</a:t>
            </a:r>
            <a:endParaRPr lang="en-IN" dirty="0"/>
          </a:p>
        </p:txBody>
      </p:sp>
      <p:cxnSp>
        <p:nvCxnSpPr>
          <p:cNvPr id="50" name="Straight Arrow Connector 49"/>
          <p:cNvCxnSpPr/>
          <p:nvPr/>
        </p:nvCxnSpPr>
        <p:spPr>
          <a:xfrm rot="5400000" flipH="1" flipV="1">
            <a:off x="3465505" y="4892685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3751257" y="4892685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328778" y="5429264"/>
            <a:ext cx="222727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n-IN" dirty="0" smtClean="0"/>
              <a:t>Digital Signals(0-3.3V)</a:t>
            </a:r>
          </a:p>
          <a:p>
            <a:pPr algn="r"/>
            <a:r>
              <a:rPr lang="en-IN" dirty="0" smtClean="0"/>
              <a:t>ZCD Signals</a:t>
            </a:r>
            <a:endParaRPr lang="en-IN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571868" y="5286388"/>
            <a:ext cx="857256" cy="158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8961" y="1000104"/>
            <a:ext cx="12954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720161" y="1000104"/>
            <a:ext cx="12954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38961" y="428604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POWER TRANSDUCER</a:t>
            </a:r>
            <a:endParaRPr lang="en-IN" sz="1400" dirty="0"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0161" y="629284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ADC</a:t>
            </a:r>
            <a:endParaRPr lang="en-IN" sz="1400" dirty="0"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5161" y="1000104"/>
            <a:ext cx="12192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625161" y="654227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FPGA</a:t>
            </a:r>
            <a:endParaRPr lang="en-IN" sz="1400" dirty="0">
              <a:latin typeface="Georg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3961" y="616782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DRIVER</a:t>
            </a:r>
            <a:endParaRPr lang="en-IN" sz="1400" dirty="0"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5161" y="2333604"/>
            <a:ext cx="12192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5234761" y="202880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ADC</a:t>
            </a:r>
            <a:endParaRPr lang="en-IN" sz="1400" dirty="0">
              <a:latin typeface="Georgia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86811" y="2333604"/>
            <a:ext cx="12192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1996263" y="2025827"/>
            <a:ext cx="2514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VOLTAGE TRANSDUCER</a:t>
            </a:r>
            <a:endParaRPr lang="en-IN" sz="1400" dirty="0">
              <a:latin typeface="Georgi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84488" y="5266719"/>
            <a:ext cx="12192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4396561" y="6119172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POWER</a:t>
            </a:r>
          </a:p>
          <a:p>
            <a:pPr algn="ctr"/>
            <a:r>
              <a:rPr lang="en-IN" sz="1400" dirty="0" smtClean="0">
                <a:latin typeface="Georgia" pitchFamily="18" charset="0"/>
              </a:rPr>
              <a:t>PANEL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1056" y="5266718"/>
            <a:ext cx="1238250" cy="852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2339161" y="6226893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GRID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01361" y="3933804"/>
            <a:ext cx="1209675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4510861" y="4772004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DFIG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14279" y="2182692"/>
            <a:ext cx="2473282" cy="106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739957" y="1000104"/>
            <a:ext cx="1161804" cy="838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8587561" y="2257404"/>
            <a:ext cx="48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MC</a:t>
            </a:r>
          </a:p>
        </p:txBody>
      </p:sp>
      <p:cxnSp>
        <p:nvCxnSpPr>
          <p:cNvPr id="29" name="Straight Arrow Connector 28"/>
          <p:cNvCxnSpPr>
            <a:stCxn id="4" idx="3"/>
            <a:endCxn id="5" idx="1"/>
          </p:cNvCxnSpPr>
          <p:nvPr/>
        </p:nvCxnSpPr>
        <p:spPr>
          <a:xfrm>
            <a:off x="2034361" y="1419204"/>
            <a:ext cx="685800" cy="0"/>
          </a:xfrm>
          <a:prstGeom prst="straightConnector1">
            <a:avLst/>
          </a:prstGeom>
          <a:ln w="38100">
            <a:solidFill>
              <a:srgbClr val="D60D08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</p:cNvCxnSpPr>
          <p:nvPr/>
        </p:nvCxnSpPr>
        <p:spPr>
          <a:xfrm>
            <a:off x="4015561" y="1419204"/>
            <a:ext cx="533400" cy="0"/>
          </a:xfrm>
          <a:prstGeom prst="straightConnector1">
            <a:avLst/>
          </a:prstGeom>
          <a:ln w="38100">
            <a:solidFill>
              <a:srgbClr val="D60D08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26" idx="1"/>
          </p:cNvCxnSpPr>
          <p:nvPr/>
        </p:nvCxnSpPr>
        <p:spPr>
          <a:xfrm>
            <a:off x="5844361" y="1419204"/>
            <a:ext cx="895596" cy="0"/>
          </a:xfrm>
          <a:prstGeom prst="straightConnector1">
            <a:avLst/>
          </a:prstGeom>
          <a:ln w="38100">
            <a:solidFill>
              <a:srgbClr val="D60D08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0"/>
            <a:endCxn id="8" idx="2"/>
          </p:cNvCxnSpPr>
          <p:nvPr/>
        </p:nvCxnSpPr>
        <p:spPr>
          <a:xfrm flipV="1">
            <a:off x="5234761" y="1838304"/>
            <a:ext cx="0" cy="495300"/>
          </a:xfrm>
          <a:prstGeom prst="straightConnector1">
            <a:avLst/>
          </a:prstGeom>
          <a:ln w="38100">
            <a:solidFill>
              <a:srgbClr val="D60D08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0" idx="3"/>
            <a:endCxn id="18" idx="1"/>
          </p:cNvCxnSpPr>
          <p:nvPr/>
        </p:nvCxnSpPr>
        <p:spPr>
          <a:xfrm flipV="1">
            <a:off x="3599306" y="5685819"/>
            <a:ext cx="1185182" cy="7126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806011" y="2714604"/>
            <a:ext cx="819150" cy="0"/>
          </a:xfrm>
          <a:prstGeom prst="straightConnector1">
            <a:avLst/>
          </a:prstGeom>
          <a:ln w="38100">
            <a:solidFill>
              <a:srgbClr val="D60D08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22" idx="1"/>
            <a:endCxn id="1028" idx="2"/>
          </p:cNvCxnSpPr>
          <p:nvPr/>
        </p:nvCxnSpPr>
        <p:spPr>
          <a:xfrm rot="10800000">
            <a:off x="1287841" y="1876404"/>
            <a:ext cx="3413521" cy="2476500"/>
          </a:xfrm>
          <a:prstGeom prst="bentConnector2">
            <a:avLst/>
          </a:prstGeom>
          <a:ln w="3810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1029" idx="1"/>
          </p:cNvCxnSpPr>
          <p:nvPr/>
        </p:nvCxnSpPr>
        <p:spPr>
          <a:xfrm>
            <a:off x="1287840" y="2752704"/>
            <a:ext cx="1203721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48765" y="771502"/>
            <a:ext cx="838200" cy="129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15661" y="2143106"/>
            <a:ext cx="838201" cy="121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E:\CAMERA\pow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18" y="951824"/>
            <a:ext cx="1797844" cy="92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CAMERA\volt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61" y="2257404"/>
            <a:ext cx="1566862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58837" y="714682"/>
            <a:ext cx="951845" cy="137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" name="Rectangle 140"/>
          <p:cNvSpPr/>
          <p:nvPr/>
        </p:nvSpPr>
        <p:spPr>
          <a:xfrm>
            <a:off x="6539686" y="3933804"/>
            <a:ext cx="1209675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TextBox 141"/>
          <p:cNvSpPr txBox="1"/>
          <p:nvPr/>
        </p:nvSpPr>
        <p:spPr>
          <a:xfrm>
            <a:off x="7025461" y="4772004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SFIM</a:t>
            </a:r>
          </a:p>
        </p:txBody>
      </p:sp>
      <p:cxnSp>
        <p:nvCxnSpPr>
          <p:cNvPr id="1038" name="Straight Connector 1037"/>
          <p:cNvCxnSpPr>
            <a:stCxn id="22" idx="3"/>
            <a:endCxn id="141" idx="1"/>
          </p:cNvCxnSpPr>
          <p:nvPr/>
        </p:nvCxnSpPr>
        <p:spPr>
          <a:xfrm>
            <a:off x="5911036" y="4352904"/>
            <a:ext cx="628650" cy="0"/>
          </a:xfrm>
          <a:prstGeom prst="line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/>
          <p:cNvCxnSpPr/>
          <p:nvPr/>
        </p:nvCxnSpPr>
        <p:spPr>
          <a:xfrm>
            <a:off x="6225361" y="4238604"/>
            <a:ext cx="0" cy="254982"/>
          </a:xfrm>
          <a:prstGeom prst="line">
            <a:avLst/>
          </a:prstGeom>
          <a:ln w="190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H="1">
            <a:off x="5387160" y="4772004"/>
            <a:ext cx="1" cy="49471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6644461" y="5266719"/>
            <a:ext cx="1028700" cy="852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3" name="Straight Arrow Connector 162"/>
          <p:cNvCxnSpPr>
            <a:stCxn id="18" idx="3"/>
            <a:endCxn id="162" idx="1"/>
          </p:cNvCxnSpPr>
          <p:nvPr/>
        </p:nvCxnSpPr>
        <p:spPr>
          <a:xfrm>
            <a:off x="6003688" y="5685819"/>
            <a:ext cx="640773" cy="7127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4358461" y="3181984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SLIP SPEED</a:t>
            </a:r>
          </a:p>
        </p:txBody>
      </p:sp>
      <p:cxnSp>
        <p:nvCxnSpPr>
          <p:cNvPr id="170" name="Straight Arrow Connector 169"/>
          <p:cNvCxnSpPr>
            <a:stCxn id="162" idx="0"/>
            <a:endCxn id="141" idx="2"/>
          </p:cNvCxnSpPr>
          <p:nvPr/>
        </p:nvCxnSpPr>
        <p:spPr>
          <a:xfrm flipH="1" flipV="1">
            <a:off x="7144524" y="4772004"/>
            <a:ext cx="14287" cy="49471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/>
          <p:nvPr/>
        </p:nvCxnSpPr>
        <p:spPr>
          <a:xfrm flipH="1" flipV="1">
            <a:off x="5234761" y="3194915"/>
            <a:ext cx="2438400" cy="2444942"/>
          </a:xfrm>
          <a:prstGeom prst="bentConnector4">
            <a:avLst>
              <a:gd name="adj1" fmla="val -9375"/>
              <a:gd name="adj2" fmla="val 89316"/>
            </a:avLst>
          </a:prstGeom>
          <a:ln w="38100">
            <a:solidFill>
              <a:srgbClr val="D60D0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5" idx="2"/>
            <a:endCxn id="22" idx="0"/>
          </p:cNvCxnSpPr>
          <p:nvPr/>
        </p:nvCxnSpPr>
        <p:spPr>
          <a:xfrm rot="5400000">
            <a:off x="5985660" y="2568544"/>
            <a:ext cx="685800" cy="20447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/>
          <p:cNvCxnSpPr>
            <a:stCxn id="18" idx="2"/>
            <a:endCxn id="25" idx="3"/>
          </p:cNvCxnSpPr>
          <p:nvPr/>
        </p:nvCxnSpPr>
        <p:spPr>
          <a:xfrm rot="5400000" flipH="1" flipV="1">
            <a:off x="5296038" y="2813397"/>
            <a:ext cx="3389571" cy="3193473"/>
          </a:xfrm>
          <a:prstGeom prst="bentConnector4">
            <a:avLst>
              <a:gd name="adj1" fmla="val -6744"/>
              <a:gd name="adj2" fmla="val 107158"/>
            </a:avLst>
          </a:prstGeom>
          <a:ln w="3810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560" y="5266717"/>
            <a:ext cx="1260519" cy="868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462" y="5266717"/>
            <a:ext cx="1028700" cy="83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75" y="3857604"/>
            <a:ext cx="127499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61" y="3912041"/>
            <a:ext cx="1219199" cy="85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16" y="5229204"/>
            <a:ext cx="1412545" cy="90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4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91" y="963343"/>
            <a:ext cx="1283216" cy="87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5" name="Straight Arrow Connector 284"/>
          <p:cNvCxnSpPr/>
          <p:nvPr/>
        </p:nvCxnSpPr>
        <p:spPr>
          <a:xfrm>
            <a:off x="7444561" y="1837618"/>
            <a:ext cx="0" cy="345074"/>
          </a:xfrm>
          <a:prstGeom prst="straightConnector1">
            <a:avLst/>
          </a:prstGeom>
          <a:ln w="38100">
            <a:solidFill>
              <a:srgbClr val="D60D08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280" y="2141793"/>
            <a:ext cx="873082" cy="110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288" y="2141793"/>
            <a:ext cx="807273" cy="110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0" name="Picture 1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562" y="2132829"/>
            <a:ext cx="838200" cy="110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1" name="TextBox 290"/>
          <p:cNvSpPr txBox="1"/>
          <p:nvPr/>
        </p:nvSpPr>
        <p:spPr>
          <a:xfrm>
            <a:off x="7609547" y="5700936"/>
            <a:ext cx="63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Georgia" pitchFamily="18" charset="0"/>
              </a:rPr>
              <a:t>VFD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571604" y="0"/>
            <a:ext cx="664373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Interconnection of  Individual Hardware Units</a:t>
            </a:r>
            <a:endParaRPr lang="en-IN" sz="2000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0" y="357166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664371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14282" y="614364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6000768"/>
            <a:ext cx="82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/>
                </a:solidFill>
              </a:rPr>
              <a:t>MATRIX CONVERTER – MODULE </a:t>
            </a:r>
          </a:p>
          <a:p>
            <a:pPr algn="ctr"/>
            <a:r>
              <a:rPr lang="en-IN" sz="2000" dirty="0" smtClean="0">
                <a:solidFill>
                  <a:schemeClr val="bg1"/>
                </a:solidFill>
              </a:rPr>
              <a:t>[Power switches, Clamp , Input Filter , ZCD and FPGA ]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86776" y="62865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534585"/>
            <a:ext cx="914400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IN" sz="2000" dirty="0" smtClean="0">
              <a:solidFill>
                <a:schemeClr val="bg1"/>
              </a:solidFill>
            </a:endParaRPr>
          </a:p>
          <a:p>
            <a:pPr algn="ctr"/>
            <a:r>
              <a:rPr lang="en-IN" sz="2000" dirty="0" smtClean="0">
                <a:solidFill>
                  <a:schemeClr val="bg1"/>
                </a:solidFill>
              </a:rPr>
              <a:t>DFIG and MATRIX CONVERTER  SETUP</a:t>
            </a:r>
          </a:p>
          <a:p>
            <a:pPr algn="ctr"/>
            <a:r>
              <a:rPr lang="en-IN" sz="2000" dirty="0" smtClean="0">
                <a:solidFill>
                  <a:schemeClr val="bg1"/>
                </a:solidFill>
              </a:rPr>
              <a:t>[Matrix converter, DFIG, Prime mover, VFD and Controller ]</a:t>
            </a:r>
          </a:p>
          <a:p>
            <a:pPr algn="ctr"/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5338" y="628652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76200" y="228600"/>
            <a:ext cx="8458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empus Sans ITC" pitchFamily="82" charset="0"/>
              </a:rPr>
              <a:t>Hardware results </a:t>
            </a:r>
          </a:p>
          <a:p>
            <a:r>
              <a:rPr lang="en-US" sz="2400" dirty="0" smtClean="0">
                <a:latin typeface="Tempus Sans ITC" pitchFamily="82" charset="0"/>
              </a:rPr>
              <a:t>Matrix converter - Space vector Modulation technique </a:t>
            </a:r>
            <a:endParaRPr lang="en-US" sz="2400" dirty="0">
              <a:latin typeface="Tempus Sans ITC" pitchFamily="82" charset="0"/>
            </a:endParaRPr>
          </a:p>
        </p:txBody>
      </p:sp>
      <p:sp>
        <p:nvSpPr>
          <p:cNvPr id="23559" name="TextBox 8"/>
          <p:cNvSpPr txBox="1">
            <a:spLocks noChangeArrowheads="1"/>
          </p:cNvSpPr>
          <p:nvPr/>
        </p:nvSpPr>
        <p:spPr bwMode="auto">
          <a:xfrm>
            <a:off x="714348" y="3643314"/>
            <a:ext cx="22860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empus Sans ITC" pitchFamily="82" charset="0"/>
              </a:rPr>
              <a:t>R - Phase output Voltage </a:t>
            </a:r>
            <a:endParaRPr lang="en-US" sz="1400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23561" name="TextBox 10"/>
          <p:cNvSpPr txBox="1">
            <a:spLocks noChangeArrowheads="1"/>
          </p:cNvSpPr>
          <p:nvPr/>
        </p:nvSpPr>
        <p:spPr bwMode="auto">
          <a:xfrm>
            <a:off x="5357818" y="3643314"/>
            <a:ext cx="25003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empus Sans ITC" pitchFamily="82" charset="0"/>
              </a:rPr>
              <a:t>R- Phase Input Current</a:t>
            </a:r>
            <a:endParaRPr lang="en-US" sz="1400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23568" name="TextBox 63"/>
          <p:cNvSpPr txBox="1">
            <a:spLocks noChangeArrowheads="1"/>
          </p:cNvSpPr>
          <p:nvPr/>
        </p:nvSpPr>
        <p:spPr bwMode="auto">
          <a:xfrm>
            <a:off x="571472" y="6215082"/>
            <a:ext cx="31432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empus Sans ITC" pitchFamily="82" charset="0"/>
              </a:rPr>
              <a:t>R- Phase output Voltage - Zoomed</a:t>
            </a:r>
            <a:endParaRPr lang="en-US" sz="1400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1071546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64371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C:\Users\ZenTill\Desktop\F0003TE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68" y="1500174"/>
            <a:ext cx="4572032" cy="1928826"/>
          </a:xfrm>
          <a:prstGeom prst="rect">
            <a:avLst/>
          </a:prstGeom>
          <a:noFill/>
        </p:spPr>
      </p:pic>
      <p:pic>
        <p:nvPicPr>
          <p:cNvPr id="2051" name="Picture 3" descr="C:\Users\ZenTill\Desktop\F0000TE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12"/>
            <a:ext cx="4251332" cy="1928826"/>
          </a:xfrm>
          <a:prstGeom prst="rect">
            <a:avLst/>
          </a:prstGeom>
          <a:noFill/>
        </p:spPr>
      </p:pic>
      <p:pic>
        <p:nvPicPr>
          <p:cNvPr id="2052" name="Picture 4" descr="C:\Users\ZenTill\Desktop\F0001TE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286256"/>
            <a:ext cx="3786214" cy="1785950"/>
          </a:xfrm>
          <a:prstGeom prst="rect">
            <a:avLst/>
          </a:prstGeom>
          <a:noFill/>
        </p:spPr>
      </p:pic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5429256" y="6215082"/>
            <a:ext cx="25003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empus Sans ITC" pitchFamily="82" charset="0"/>
              </a:rPr>
              <a:t>R-  </a:t>
            </a:r>
            <a:r>
              <a:rPr lang="en-US" sz="1400" dirty="0">
                <a:solidFill>
                  <a:srgbClr val="FF0000"/>
                </a:solidFill>
                <a:latin typeface="Tempus Sans ITC" pitchFamily="82" charset="0"/>
              </a:rPr>
              <a:t>Phase </a:t>
            </a:r>
            <a:r>
              <a:rPr lang="en-US" sz="1400" dirty="0" smtClean="0">
                <a:solidFill>
                  <a:srgbClr val="FF0000"/>
                </a:solidFill>
                <a:latin typeface="Tempus Sans ITC" pitchFamily="82" charset="0"/>
              </a:rPr>
              <a:t>output Current</a:t>
            </a:r>
            <a:endParaRPr lang="en-US" sz="1400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1357290" y="3400160"/>
            <a:ext cx="160020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800" dirty="0">
              <a:latin typeface="Tempus Sans ITC" pitchFamily="82" charset="0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1285852" y="5970895"/>
            <a:ext cx="160020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800" dirty="0">
              <a:latin typeface="Tempus Sans ITC" pitchFamily="82" charset="0"/>
            </a:endParaRPr>
          </a:p>
        </p:txBody>
      </p:sp>
      <p:pic>
        <p:nvPicPr>
          <p:cNvPr id="2054" name="Picture 6" descr="C:\Users\ZenTill\Desktop\F0003TEK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4286256"/>
            <a:ext cx="4429124" cy="1866896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143372" y="621508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76200" y="-24"/>
            <a:ext cx="88535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empus Sans ITC" pitchFamily="82" charset="0"/>
              </a:rPr>
              <a:t>Matrix converter  in DFIG  systems - Power control </a:t>
            </a:r>
          </a:p>
          <a:p>
            <a:pPr algn="ctr"/>
            <a:r>
              <a:rPr lang="en-US" sz="2400" dirty="0" smtClean="0">
                <a:latin typeface="Tempus Sans ITC" pitchFamily="82" charset="0"/>
              </a:rPr>
              <a:t>super synchronous mode </a:t>
            </a:r>
            <a:endParaRPr lang="en-US" sz="2400" dirty="0">
              <a:latin typeface="Tempus Sans ITC" pitchFamily="8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128586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357158" y="3214686"/>
            <a:ext cx="31432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empus Sans ITC" pitchFamily="82" charset="0"/>
              </a:rPr>
              <a:t>Rotor Voltage injected at slip frequency</a:t>
            </a:r>
            <a:endParaRPr lang="en-US" sz="1400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714348" y="5429264"/>
            <a:ext cx="30718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empus Sans ITC" pitchFamily="82" charset="0"/>
              </a:rPr>
              <a:t>Rotor voltage injected  - Zoomed</a:t>
            </a:r>
            <a:endParaRPr lang="en-US" sz="1400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5715008" y="5429264"/>
            <a:ext cx="22860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empus Sans ITC" pitchFamily="82" charset="0"/>
              </a:rPr>
              <a:t>MC Input Current</a:t>
            </a:r>
            <a:endParaRPr lang="en-US" sz="1400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5429256" y="3000372"/>
            <a:ext cx="29289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empus Sans ITC" pitchFamily="82" charset="0"/>
              </a:rPr>
              <a:t>Rotor Current [MC-Output]</a:t>
            </a:r>
            <a:endParaRPr lang="en-US" sz="1400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pic>
        <p:nvPicPr>
          <p:cNvPr id="3074" name="Picture 2" descr="C:\Users\ZenTill\Desktop\Files_CWET\Hardware_Photos\IM_MC_v_f_open_loop_Tektronix\20Hz_volt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643314"/>
            <a:ext cx="4000528" cy="1714512"/>
          </a:xfrm>
          <a:prstGeom prst="rect">
            <a:avLst/>
          </a:prstGeom>
          <a:noFill/>
        </p:spPr>
      </p:pic>
      <p:pic>
        <p:nvPicPr>
          <p:cNvPr id="3075" name="Picture 3" descr="C:\Users\ZenTill\Desktop\Files_CWET\Hardware_Photos\IM_MC_v_f_open_loop_Tektronix\20Hz_volt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428736"/>
            <a:ext cx="4000528" cy="1714512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857752" y="1357298"/>
            <a:ext cx="381000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4929190" y="3286124"/>
            <a:ext cx="381000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1357290" y="3041937"/>
            <a:ext cx="160020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800" dirty="0">
              <a:latin typeface="Tempus Sans ITC" pitchFamily="82" charset="0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6929454" y="5143512"/>
            <a:ext cx="160020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800" dirty="0">
              <a:latin typeface="Tempus Sans ITC" pitchFamily="82" charset="0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6357950" y="5035790"/>
            <a:ext cx="857256" cy="1077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100" dirty="0">
              <a:latin typeface="Tempus Sans ITC" pitchFamily="82" charset="0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6357950" y="2776533"/>
            <a:ext cx="928694" cy="1077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100" dirty="0">
              <a:latin typeface="Tempus Sans ITC" pitchFamily="82" charset="0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7000892" y="2889704"/>
            <a:ext cx="160020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800" dirty="0">
              <a:latin typeface="Tempus Sans ITC" pitchFamily="82" charset="0"/>
            </a:endParaRPr>
          </a:p>
        </p:txBody>
      </p:sp>
      <p:sp>
        <p:nvSpPr>
          <p:cNvPr id="31" name="TextBox 2"/>
          <p:cNvSpPr txBox="1">
            <a:spLocks noChangeArrowheads="1"/>
          </p:cNvSpPr>
          <p:nvPr/>
        </p:nvSpPr>
        <p:spPr bwMode="auto">
          <a:xfrm>
            <a:off x="590576" y="857232"/>
            <a:ext cx="76962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empus Sans ITC" pitchFamily="82" charset="0"/>
              </a:rPr>
              <a:t>Reference power – 1000 Watts – rotor speed -1560 rpm</a:t>
            </a:r>
            <a:endParaRPr lang="en-US" sz="2400" dirty="0">
              <a:latin typeface="Tempus Sans ITC" pitchFamily="8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37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76200" y="-24"/>
            <a:ext cx="88535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empus Sans ITC" pitchFamily="82" charset="0"/>
              </a:rPr>
              <a:t> Power control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85723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500834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1357290" y="3041937"/>
            <a:ext cx="160020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800" dirty="0">
              <a:latin typeface="Tempus Sans ITC" pitchFamily="82" charset="0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6929454" y="5143512"/>
            <a:ext cx="160020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800" dirty="0">
              <a:latin typeface="Tempus Sans ITC" pitchFamily="82" charset="0"/>
            </a:endParaRPr>
          </a:p>
        </p:txBody>
      </p:sp>
      <p:sp>
        <p:nvSpPr>
          <p:cNvPr id="31" name="TextBox 2"/>
          <p:cNvSpPr txBox="1">
            <a:spLocks noChangeArrowheads="1"/>
          </p:cNvSpPr>
          <p:nvPr/>
        </p:nvSpPr>
        <p:spPr bwMode="auto">
          <a:xfrm>
            <a:off x="571472" y="357166"/>
            <a:ext cx="76962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empus Sans ITC" pitchFamily="82" charset="0"/>
              </a:rPr>
              <a:t>Reference power – 1000 Watts – rotor speed -1560 rpm</a:t>
            </a:r>
            <a:endParaRPr lang="en-US" sz="2400" dirty="0">
              <a:latin typeface="Tempus Sans ITC" pitchFamily="82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6200000">
            <a:off x="-1077786" y="1696161"/>
            <a:ext cx="26677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empus Sans ITC" pitchFamily="82" charset="0"/>
              </a:rPr>
              <a:t>super synchronous mode </a:t>
            </a:r>
            <a:endParaRPr lang="en-US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349885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000364" y="4000504"/>
            <a:ext cx="6143636" cy="235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4" name="Group 33"/>
          <p:cNvGrpSpPr/>
          <p:nvPr/>
        </p:nvGrpSpPr>
        <p:grpSpPr>
          <a:xfrm>
            <a:off x="3000364" y="928670"/>
            <a:ext cx="5929354" cy="5394134"/>
            <a:chOff x="3000364" y="928670"/>
            <a:chExt cx="5929354" cy="5394134"/>
          </a:xfrm>
        </p:grpSpPr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7000892" y="2889704"/>
              <a:ext cx="1600200" cy="2154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sz="800" dirty="0">
                <a:latin typeface="Tempus Sans ITC" pitchFamily="82" charset="0"/>
              </a:endParaRPr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3000364" y="928670"/>
              <a:ext cx="5929354" cy="2506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5429257" y="3106964"/>
              <a:ext cx="1285884" cy="107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sz="100" dirty="0">
                <a:latin typeface="Tempus Sans ITC" pitchFamily="82" charset="0"/>
              </a:endParaRPr>
            </a:p>
          </p:txBody>
        </p:sp>
        <p:sp>
          <p:nvSpPr>
            <p:cNvPr id="35" name="TextBox 8"/>
            <p:cNvSpPr txBox="1">
              <a:spLocks noChangeArrowheads="1"/>
            </p:cNvSpPr>
            <p:nvPr/>
          </p:nvSpPr>
          <p:spPr bwMode="auto">
            <a:xfrm>
              <a:off x="6357950" y="3286124"/>
              <a:ext cx="1285884" cy="10772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sz="100" dirty="0">
                <a:latin typeface="Tempus Sans ITC" pitchFamily="82" charset="0"/>
              </a:endParaRPr>
            </a:p>
          </p:txBody>
        </p:sp>
        <p:sp>
          <p:nvSpPr>
            <p:cNvPr id="38" name="TextBox 8"/>
            <p:cNvSpPr txBox="1">
              <a:spLocks noChangeArrowheads="1"/>
            </p:cNvSpPr>
            <p:nvPr/>
          </p:nvSpPr>
          <p:spPr bwMode="auto">
            <a:xfrm>
              <a:off x="6500826" y="6215082"/>
              <a:ext cx="1285884" cy="10772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sz="100" dirty="0">
                <a:latin typeface="Tempus Sans ITC" pitchFamily="82" charset="0"/>
              </a:endParaRPr>
            </a:p>
          </p:txBody>
        </p:sp>
        <p:sp>
          <p:nvSpPr>
            <p:cNvPr id="39" name="TextBox 8"/>
            <p:cNvSpPr txBox="1">
              <a:spLocks noChangeArrowheads="1"/>
            </p:cNvSpPr>
            <p:nvPr/>
          </p:nvSpPr>
          <p:spPr bwMode="auto">
            <a:xfrm>
              <a:off x="5500694" y="6028478"/>
              <a:ext cx="1285884" cy="107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sz="100" dirty="0">
                <a:latin typeface="Tempus Sans ITC" pitchFamily="82" charset="0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16200000">
            <a:off x="-997637" y="5348211"/>
            <a:ext cx="25074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empus Sans ITC" pitchFamily="82" charset="0"/>
              </a:rPr>
              <a:t>Sub synchronous mode </a:t>
            </a:r>
            <a:endParaRPr lang="en-US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33" name="TextBox 2"/>
          <p:cNvSpPr txBox="1">
            <a:spLocks noChangeArrowheads="1"/>
          </p:cNvSpPr>
          <p:nvPr/>
        </p:nvSpPr>
        <p:spPr bwMode="auto">
          <a:xfrm>
            <a:off x="714348" y="3500438"/>
            <a:ext cx="76962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empus Sans ITC" pitchFamily="82" charset="0"/>
              </a:rPr>
              <a:t>Reference power – 1000 Watts – rotor speed -1470 rpm</a:t>
            </a:r>
            <a:endParaRPr lang="en-US" sz="2400" dirty="0">
              <a:latin typeface="Tempus Sans ITC" pitchFamily="82" charset="0"/>
            </a:endParaRPr>
          </a:p>
        </p:txBody>
      </p:sp>
      <p:sp>
        <p:nvSpPr>
          <p:cNvPr id="36" name="Rectangle 35"/>
          <p:cNvSpPr/>
          <p:nvPr/>
        </p:nvSpPr>
        <p:spPr>
          <a:xfrm rot="16200000">
            <a:off x="2334268" y="188051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empus Sans ITC" pitchFamily="82" charset="0"/>
              </a:rPr>
              <a:t>Stator Power</a:t>
            </a:r>
            <a:endParaRPr lang="en-US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37" name="Rectangle 36"/>
          <p:cNvSpPr/>
          <p:nvPr/>
        </p:nvSpPr>
        <p:spPr>
          <a:xfrm rot="16200000">
            <a:off x="2334268" y="4809476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empus Sans ITC" pitchFamily="82" charset="0"/>
              </a:rPr>
              <a:t>Stator Power</a:t>
            </a:r>
            <a:endParaRPr lang="en-US" dirty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0034" y="6215082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empus Sans ITC" pitchFamily="82" charset="0"/>
              </a:rPr>
              <a:t>Oscillations appear at the stator power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empus Sans ITC" pitchFamily="82" charset="0"/>
            </a:endParaRPr>
          </a:p>
        </p:txBody>
      </p:sp>
      <p:cxnSp>
        <p:nvCxnSpPr>
          <p:cNvPr id="42" name="Straight Arrow Connector 41"/>
          <p:cNvCxnSpPr>
            <a:stCxn id="40" idx="0"/>
          </p:cNvCxnSpPr>
          <p:nvPr/>
        </p:nvCxnSpPr>
        <p:spPr>
          <a:xfrm rot="5400000" flipH="1" flipV="1">
            <a:off x="2514999" y="4658148"/>
            <a:ext cx="1500198" cy="16136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929586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38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3230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77"/>
          <p:cNvSpPr txBox="1">
            <a:spLocks noChangeArrowheads="1"/>
          </p:cNvSpPr>
          <p:nvPr/>
        </p:nvSpPr>
        <p:spPr bwMode="auto">
          <a:xfrm>
            <a:off x="533400" y="304800"/>
            <a:ext cx="792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grpSp>
        <p:nvGrpSpPr>
          <p:cNvPr id="2" name="Group 15"/>
          <p:cNvGrpSpPr/>
          <p:nvPr/>
        </p:nvGrpSpPr>
        <p:grpSpPr>
          <a:xfrm>
            <a:off x="457200" y="1524000"/>
            <a:ext cx="8305800" cy="4476768"/>
            <a:chOff x="457200" y="1295400"/>
            <a:chExt cx="8305800" cy="4476768"/>
          </a:xfrm>
        </p:grpSpPr>
        <p:sp>
          <p:nvSpPr>
            <p:cNvPr id="15" name="Rectangle 14"/>
            <p:cNvSpPr/>
            <p:nvPr/>
          </p:nvSpPr>
          <p:spPr>
            <a:xfrm>
              <a:off x="457200" y="1295400"/>
              <a:ext cx="8305800" cy="4476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1472" y="1485888"/>
              <a:ext cx="8001000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Matrix converter based Direct power control of DFIG  yields the following advantages</a:t>
              </a:r>
            </a:p>
            <a:p>
              <a:pPr algn="just"/>
              <a:endPara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342900" indent="-342900" algn="just">
                <a:buAutoNum type="arabicParenR"/>
              </a:pP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Simple Controller Design / Compared to the Conventional Back to Back Converter.</a:t>
              </a:r>
              <a:endParaRPr lang="en-US" dirty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342900" indent="-342900" algn="just">
                <a:buAutoNum type="arabicParenR"/>
              </a:pP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Elimination of DC Link Capacitor.</a:t>
              </a:r>
            </a:p>
            <a:p>
              <a:pPr marL="342900" indent="-342900" algn="just">
                <a:buAutoNum type="arabicParenR"/>
              </a:pP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Greater efficiency.</a:t>
              </a:r>
            </a:p>
            <a:p>
              <a:pPr marL="342900" indent="-342900" algn="just">
                <a:buAutoNum type="arabicParenR"/>
              </a:pP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Compact Circuit.</a:t>
              </a:r>
            </a:p>
            <a:p>
              <a:pPr marL="342900" indent="-342900" algn="just"/>
              <a:endPara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342900" indent="-342900" algn="just"/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The following disadvantages are present</a:t>
              </a:r>
            </a:p>
            <a:p>
              <a:pPr marL="342900" indent="-342900" algn="just"/>
              <a:endPara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342900" indent="-342900" algn="just">
                <a:buAutoNum type="arabicParenR"/>
              </a:pP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Complex switching algorithm</a:t>
              </a:r>
            </a:p>
            <a:p>
              <a:pPr marL="342900" indent="-342900" algn="just">
                <a:buAutoNum type="arabicParenR"/>
              </a:pP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Four step commutation issues </a:t>
              </a:r>
            </a:p>
            <a:p>
              <a:pPr marL="342900" indent="-342900" algn="just">
                <a:buAutoNum type="arabicParenR"/>
              </a:pP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Stability issues of Matrix converter.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39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26158" y="737958"/>
            <a:ext cx="9144000" cy="158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5857" y="91627"/>
            <a:ext cx="1795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Phase - I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838200"/>
            <a:ext cx="8686800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u="sng" dirty="0" smtClean="0"/>
              <a:t>SIMULATION</a:t>
            </a:r>
          </a:p>
          <a:p>
            <a:pPr marL="514350" indent="-514350" algn="just">
              <a:buAutoNum type="arabicParenR"/>
            </a:pPr>
            <a:r>
              <a:rPr lang="en-US" sz="2500" dirty="0" smtClean="0"/>
              <a:t>Study and Simulation of Matrix Conveter in MATLAB/ Simulink </a:t>
            </a:r>
          </a:p>
          <a:p>
            <a:pPr marL="514350" indent="-514350" algn="just">
              <a:buAutoNum type="arabicParenR"/>
            </a:pPr>
            <a:endParaRPr lang="en-US" sz="2500" dirty="0" smtClean="0"/>
          </a:p>
          <a:p>
            <a:pPr marL="514350" indent="-514350" algn="just">
              <a:buAutoNum type="arabicParenR"/>
            </a:pPr>
            <a:r>
              <a:rPr lang="en-US" sz="2500" dirty="0" smtClean="0"/>
              <a:t>Design and Simulation of The Direct Power Controller for the Rotor Side Control of DFIG in MATLAB/ Simulink.</a:t>
            </a:r>
          </a:p>
          <a:p>
            <a:pPr algn="just"/>
            <a:endParaRPr lang="en-US" sz="2500" dirty="0" smtClean="0"/>
          </a:p>
          <a:p>
            <a:pPr algn="ctr"/>
            <a:r>
              <a:rPr lang="en-US" sz="2500" u="sng" dirty="0" smtClean="0"/>
              <a:t>HARDWARE</a:t>
            </a:r>
          </a:p>
          <a:p>
            <a:pPr marL="514350" indent="-514350" algn="just">
              <a:buAutoNum type="arabicParenR"/>
            </a:pPr>
            <a:r>
              <a:rPr lang="en-US" sz="2500" dirty="0" smtClean="0"/>
              <a:t>Developing a Matrix Converter for a Doubly - Fed Induction Generator (DFIG) using Discrete Components [ IGBTs, DRIVER ICs.... etc.]</a:t>
            </a:r>
          </a:p>
          <a:p>
            <a:pPr marL="514350" indent="-514350" algn="just">
              <a:buAutoNum type="arabicParenR"/>
            </a:pPr>
            <a:endParaRPr lang="en-US" sz="2500" dirty="0" smtClean="0"/>
          </a:p>
          <a:p>
            <a:pPr marL="514350" indent="-514350" algn="just">
              <a:buAutoNum type="arabicParenR"/>
            </a:pPr>
            <a:r>
              <a:rPr lang="en-US" sz="2500" dirty="0" smtClean="0"/>
              <a:t>Developing a Controller for Direct Power Control of </a:t>
            </a:r>
            <a:r>
              <a:rPr lang="en-US" sz="2500" dirty="0"/>
              <a:t>Matrix Converter </a:t>
            </a:r>
            <a:r>
              <a:rPr lang="en-US" sz="2500" dirty="0" smtClean="0"/>
              <a:t> based DFIG system using FPGA </a:t>
            </a:r>
          </a:p>
          <a:p>
            <a:endParaRPr lang="en-US" sz="2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228600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Phase - II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106680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Study of Unbalance, Common mode and Ride through in Matrix Converters</a:t>
            </a:r>
            <a:endParaRPr lang="en-US" sz="2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953000" y="3200400"/>
            <a:ext cx="419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122" name="Picture 2" descr="C:\Users\ZenTill\Desktop\Wind_Systems\matri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267200"/>
            <a:ext cx="8686800" cy="11430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5" name="Rectangle 14"/>
          <p:cNvSpPr/>
          <p:nvPr/>
        </p:nvSpPr>
        <p:spPr>
          <a:xfrm>
            <a:off x="228600" y="2246293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Attempt in development of simple switching strategy for Matrix converter to make it a industrial possibility.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2133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3733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8596" y="2643182"/>
            <a:ext cx="82153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/>
            <a:r>
              <a:rPr lang="en-US" sz="2000" dirty="0" smtClean="0"/>
              <a:t>1)    Developing methods to analyze the control of matrix converter under unbalanced conditions.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71800" y="1066800"/>
            <a:ext cx="2279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Completed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4419600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400" dirty="0" smtClean="0"/>
              <a:t>      “</a:t>
            </a:r>
            <a:r>
              <a:rPr lang="en-CA" sz="2400" dirty="0" smtClean="0"/>
              <a:t>MATRIX CONVERTER Switching Strategy for abnormal voltage conditions using selective harmonic tracking algorithm” </a:t>
            </a:r>
            <a:r>
              <a:rPr lang="en-US" sz="2400" dirty="0" smtClean="0"/>
              <a:t>Published in International journal of simulation and modeling  - ACTA PRESS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3700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152400"/>
            <a:ext cx="723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Analysis of  the effects of unbalanced inputs in Matrix Converter</a:t>
            </a:r>
          </a:p>
        </p:txBody>
      </p:sp>
      <p:pic>
        <p:nvPicPr>
          <p:cNvPr id="16" name="Picture 1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20154"/>
            <a:ext cx="1219200" cy="937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00034" y="2643182"/>
            <a:ext cx="8305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Analysis of 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Fictitious DC bus Voltage </a:t>
            </a:r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of the Matrix Converter under unbalanced and non sinusoidal input conditions is carried out.</a:t>
            </a:r>
          </a:p>
          <a:p>
            <a:pPr algn="just"/>
            <a:endParaRPr lang="en-US" dirty="0" smtClean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simplified control </a:t>
            </a:r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based on the signatures present in the fictitious DC bus for matrix converter operated under unbalanced and non sinusoidal inputs is presented</a:t>
            </a:r>
          </a:p>
          <a:p>
            <a:pPr algn="just"/>
            <a:endParaRPr lang="en-US" dirty="0" smtClean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Simulation results </a:t>
            </a:r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are presented to  explain the validity  of the proposed method.</a:t>
            </a:r>
            <a:endParaRPr lang="en-US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42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1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2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22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32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33" name="Rectangle 65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4" name="Rectangle 67"/>
          <p:cNvSpPr>
            <a:spLocks noChangeArrowheads="1"/>
          </p:cNvSpPr>
          <p:nvPr/>
        </p:nvSpPr>
        <p:spPr bwMode="auto">
          <a:xfrm>
            <a:off x="0" y="10477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5" name="Rectangle 69"/>
          <p:cNvSpPr>
            <a:spLocks noChangeArrowheads="1"/>
          </p:cNvSpPr>
          <p:nvPr/>
        </p:nvSpPr>
        <p:spPr bwMode="auto">
          <a:xfrm>
            <a:off x="0" y="2286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6" name="Rectangle 71"/>
          <p:cNvSpPr>
            <a:spLocks noChangeArrowheads="1"/>
          </p:cNvSpPr>
          <p:nvPr/>
        </p:nvSpPr>
        <p:spPr bwMode="auto">
          <a:xfrm>
            <a:off x="0" y="35242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7" name="Rectangle 76"/>
          <p:cNvSpPr>
            <a:spLocks noChangeArrowheads="1"/>
          </p:cNvSpPr>
          <p:nvPr/>
        </p:nvSpPr>
        <p:spPr bwMode="auto">
          <a:xfrm>
            <a:off x="0" y="47625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8" name="Rectangle 78"/>
          <p:cNvSpPr>
            <a:spLocks noChangeArrowheads="1"/>
          </p:cNvSpPr>
          <p:nvPr/>
        </p:nvSpPr>
        <p:spPr bwMode="auto">
          <a:xfrm>
            <a:off x="0" y="69532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9" name="TextBox 122"/>
          <p:cNvSpPr txBox="1">
            <a:spLocks noChangeArrowheads="1"/>
          </p:cNvSpPr>
          <p:nvPr/>
        </p:nvSpPr>
        <p:spPr bwMode="auto">
          <a:xfrm>
            <a:off x="152400" y="152400"/>
            <a:ext cx="861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335295"/>
                </a:solidFill>
                <a:latin typeface="Century Schoolbook" pitchFamily="18" charset="0"/>
              </a:rPr>
              <a:t>Effect of Input Unbalance on the Fictitious DC bus</a:t>
            </a:r>
            <a:endParaRPr lang="en-US" sz="2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sp>
        <p:nvSpPr>
          <p:cNvPr id="13340" name="TextBox 126"/>
          <p:cNvSpPr txBox="1">
            <a:spLocks noChangeArrowheads="1"/>
          </p:cNvSpPr>
          <p:nvPr/>
        </p:nvSpPr>
        <p:spPr bwMode="auto">
          <a:xfrm>
            <a:off x="304800" y="1981200"/>
            <a:ext cx="407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entury Schoolbook" pitchFamily="18" charset="0"/>
              </a:rPr>
              <a:t>The current space vector for Positive Sequence of </a:t>
            </a:r>
            <a:r>
              <a:rPr lang="en-US" sz="1800" dirty="0" err="1">
                <a:solidFill>
                  <a:srgbClr val="00B050"/>
                </a:solidFill>
                <a:latin typeface="Century Schoolbook" pitchFamily="18" charset="0"/>
              </a:rPr>
              <a:t>i</a:t>
            </a:r>
            <a:r>
              <a:rPr lang="en-US" sz="1800" baseline="30000" dirty="0" err="1">
                <a:solidFill>
                  <a:srgbClr val="00B050"/>
                </a:solidFill>
                <a:latin typeface="Century Schoolbook" pitchFamily="18" charset="0"/>
              </a:rPr>
              <a:t>th</a:t>
            </a:r>
            <a:r>
              <a:rPr lang="en-US" sz="1800" dirty="0">
                <a:solidFill>
                  <a:srgbClr val="00B050"/>
                </a:solidFill>
                <a:latin typeface="Century Schoolbook" pitchFamily="18" charset="0"/>
              </a:rPr>
              <a:t>  harmonic:</a:t>
            </a:r>
          </a:p>
        </p:txBody>
      </p:sp>
      <p:sp>
        <p:nvSpPr>
          <p:cNvPr id="13341" name="TextBox 127"/>
          <p:cNvSpPr txBox="1">
            <a:spLocks noChangeArrowheads="1"/>
          </p:cNvSpPr>
          <p:nvPr/>
        </p:nvSpPr>
        <p:spPr bwMode="auto">
          <a:xfrm>
            <a:off x="304800" y="2819400"/>
            <a:ext cx="396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335295"/>
                </a:solidFill>
                <a:latin typeface="Century Schoolbook" pitchFamily="18" charset="0"/>
              </a:rPr>
              <a:t>Similarly for Negative Sequence:</a:t>
            </a:r>
          </a:p>
        </p:txBody>
      </p:sp>
      <p:sp>
        <p:nvSpPr>
          <p:cNvPr id="13342" name="TextBox 128"/>
          <p:cNvSpPr txBox="1">
            <a:spLocks noChangeArrowheads="1"/>
          </p:cNvSpPr>
          <p:nvPr/>
        </p:nvSpPr>
        <p:spPr bwMode="auto">
          <a:xfrm>
            <a:off x="304800" y="3276600"/>
            <a:ext cx="388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entury Schoolbook" pitchFamily="18" charset="0"/>
              </a:rPr>
              <a:t>The total current space vector </a:t>
            </a:r>
            <a:r>
              <a:rPr lang="en-US" sz="1800" dirty="0" smtClean="0">
                <a:latin typeface="Century Schoolbook" pitchFamily="18" charset="0"/>
              </a:rPr>
              <a:t>f</a:t>
            </a:r>
            <a:r>
              <a:rPr lang="en-US" sz="1800" baseline="-25000" dirty="0" smtClean="0">
                <a:latin typeface="Century Schoolbook" pitchFamily="18" charset="0"/>
              </a:rPr>
              <a:t>i </a:t>
            </a:r>
          </a:p>
        </p:txBody>
      </p:sp>
      <p:sp>
        <p:nvSpPr>
          <p:cNvPr id="13343" name="TextBox 129"/>
          <p:cNvSpPr txBox="1">
            <a:spLocks noChangeArrowheads="1"/>
          </p:cNvSpPr>
          <p:nvPr/>
        </p:nvSpPr>
        <p:spPr bwMode="auto">
          <a:xfrm>
            <a:off x="304800" y="4419600"/>
            <a:ext cx="5257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entury Schoolbook" pitchFamily="18" charset="0"/>
              </a:rPr>
              <a:t>The fictitious DC bus voltage is given by: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TextBox 126"/>
          <p:cNvSpPr txBox="1">
            <a:spLocks noChangeArrowheads="1"/>
          </p:cNvSpPr>
          <p:nvPr/>
        </p:nvSpPr>
        <p:spPr bwMode="auto">
          <a:xfrm>
            <a:off x="1143000" y="1676400"/>
            <a:ext cx="800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200" i="1" dirty="0" smtClean="0">
                <a:solidFill>
                  <a:srgbClr val="C00000"/>
                </a:solidFill>
                <a:latin typeface="Century Schoolbook" pitchFamily="18" charset="0"/>
              </a:rPr>
              <a:t>Through the symmetric component method sequence components are derived</a:t>
            </a:r>
            <a:endParaRPr lang="en-US" sz="1200" i="1" dirty="0">
              <a:solidFill>
                <a:srgbClr val="C00000"/>
              </a:solidFill>
              <a:latin typeface="Century Schoolbook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104498"/>
            <a:ext cx="4343400" cy="1753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1066800"/>
            <a:ext cx="2514600" cy="4621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4" name="TextBox 126"/>
          <p:cNvSpPr txBox="1">
            <a:spLocks noChangeArrowheads="1"/>
          </p:cNvSpPr>
          <p:nvPr/>
        </p:nvSpPr>
        <p:spPr bwMode="auto">
          <a:xfrm>
            <a:off x="304800" y="1066800"/>
            <a:ext cx="5638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335295"/>
                </a:solidFill>
                <a:latin typeface="Century Schoolbook" pitchFamily="18" charset="0"/>
              </a:rPr>
              <a:t>Fourier expression of the Phase voltage is given as</a:t>
            </a:r>
            <a:endParaRPr lang="en-US" sz="1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2209800"/>
            <a:ext cx="4572000" cy="62306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33900" y="2895600"/>
            <a:ext cx="4610100" cy="609599"/>
          </a:xfrm>
          <a:prstGeom prst="rect">
            <a:avLst/>
          </a:prstGeom>
          <a:noFill/>
          <a:ln w="9525">
            <a:solidFill>
              <a:srgbClr val="335295"/>
            </a:solidFill>
            <a:miter lim="800000"/>
            <a:headEnd/>
            <a:tailEnd/>
          </a:ln>
          <a:effectLst/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0" y="3848100"/>
            <a:ext cx="1228725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8" name="TextBox 128"/>
          <p:cNvSpPr txBox="1">
            <a:spLocks noChangeArrowheads="1"/>
          </p:cNvSpPr>
          <p:nvPr/>
        </p:nvSpPr>
        <p:spPr bwMode="auto">
          <a:xfrm>
            <a:off x="4495800" y="3848100"/>
            <a:ext cx="3200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entury Schoolbook" pitchFamily="18" charset="0"/>
              </a:rPr>
              <a:t>Since f</a:t>
            </a:r>
            <a:r>
              <a:rPr lang="en-US" sz="1800" baseline="-25000" dirty="0" smtClean="0">
                <a:latin typeface="Century Schoolbook" pitchFamily="18" charset="0"/>
              </a:rPr>
              <a:t>0 </a:t>
            </a:r>
            <a:r>
              <a:rPr lang="en-US" sz="1800" dirty="0" smtClean="0">
                <a:latin typeface="Century Schoolbook" pitchFamily="18" charset="0"/>
              </a:rPr>
              <a:t>=0 for the converter</a:t>
            </a:r>
            <a:endParaRPr lang="en-US" sz="1800" baseline="-25000" dirty="0" smtClean="0">
              <a:latin typeface="Century Schoolbook" pitchFamily="18" charset="0"/>
            </a:endParaRP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53000" y="4267200"/>
            <a:ext cx="17526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39491" y="4876800"/>
            <a:ext cx="4904509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43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1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2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22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32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33" name="Rectangle 65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4" name="Rectangle 67"/>
          <p:cNvSpPr>
            <a:spLocks noChangeArrowheads="1"/>
          </p:cNvSpPr>
          <p:nvPr/>
        </p:nvSpPr>
        <p:spPr bwMode="auto">
          <a:xfrm>
            <a:off x="0" y="10477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5" name="Rectangle 69"/>
          <p:cNvSpPr>
            <a:spLocks noChangeArrowheads="1"/>
          </p:cNvSpPr>
          <p:nvPr/>
        </p:nvSpPr>
        <p:spPr bwMode="auto">
          <a:xfrm>
            <a:off x="0" y="2286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6" name="Rectangle 71"/>
          <p:cNvSpPr>
            <a:spLocks noChangeArrowheads="1"/>
          </p:cNvSpPr>
          <p:nvPr/>
        </p:nvSpPr>
        <p:spPr bwMode="auto">
          <a:xfrm>
            <a:off x="0" y="35242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7" name="Rectangle 76"/>
          <p:cNvSpPr>
            <a:spLocks noChangeArrowheads="1"/>
          </p:cNvSpPr>
          <p:nvPr/>
        </p:nvSpPr>
        <p:spPr bwMode="auto">
          <a:xfrm>
            <a:off x="0" y="47625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8" name="Rectangle 78"/>
          <p:cNvSpPr>
            <a:spLocks noChangeArrowheads="1"/>
          </p:cNvSpPr>
          <p:nvPr/>
        </p:nvSpPr>
        <p:spPr bwMode="auto">
          <a:xfrm>
            <a:off x="0" y="69532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9" name="TextBox 122"/>
          <p:cNvSpPr txBox="1">
            <a:spLocks noChangeArrowheads="1"/>
          </p:cNvSpPr>
          <p:nvPr/>
        </p:nvSpPr>
        <p:spPr bwMode="auto">
          <a:xfrm>
            <a:off x="304800" y="152400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5295"/>
                </a:solidFill>
                <a:latin typeface="Century Schoolbook" pitchFamily="18" charset="0"/>
              </a:rPr>
              <a:t>Effect of Oscillations in the Fictitious DC bus on the output voltage</a:t>
            </a:r>
            <a:endParaRPr lang="en-US" sz="2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126"/>
          <p:cNvSpPr txBox="1">
            <a:spLocks noChangeArrowheads="1"/>
          </p:cNvSpPr>
          <p:nvPr/>
        </p:nvSpPr>
        <p:spPr bwMode="auto">
          <a:xfrm>
            <a:off x="152400" y="1066800"/>
            <a:ext cx="899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rgbClr val="335295"/>
                </a:solidFill>
                <a:latin typeface="Century Schoolbook" pitchFamily="18" charset="0"/>
              </a:rPr>
              <a:t>The input unbalance introduces a second harmonic ripple on the Fictitious DC bus</a:t>
            </a:r>
            <a:endParaRPr lang="en-US" sz="1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905000"/>
            <a:ext cx="4124325" cy="1905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37" name="TextBox 126"/>
          <p:cNvSpPr txBox="1">
            <a:spLocks noChangeArrowheads="1"/>
          </p:cNvSpPr>
          <p:nvPr/>
        </p:nvSpPr>
        <p:spPr bwMode="auto">
          <a:xfrm>
            <a:off x="152400" y="2057400"/>
            <a:ext cx="4038600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rgbClr val="335295"/>
                </a:solidFill>
                <a:latin typeface="Century Schoolbook" pitchFamily="18" charset="0"/>
              </a:rPr>
              <a:t>Hence the synthesized output can be expressed as</a:t>
            </a:r>
            <a:endParaRPr lang="en-US" sz="1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029200"/>
            <a:ext cx="2657475" cy="4381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sp>
        <p:nvSpPr>
          <p:cNvPr id="39" name="TextBox 126"/>
          <p:cNvSpPr txBox="1">
            <a:spLocks noChangeArrowheads="1"/>
          </p:cNvSpPr>
          <p:nvPr/>
        </p:nvSpPr>
        <p:spPr bwMode="auto">
          <a:xfrm>
            <a:off x="228600" y="41910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rgbClr val="C00000"/>
                </a:solidFill>
                <a:latin typeface="Century Schoolbook" pitchFamily="18" charset="0"/>
              </a:rPr>
              <a:t>Two lower order harmonics  appear at the output voltage</a:t>
            </a:r>
            <a:endParaRPr lang="en-US" sz="1800" dirty="0">
              <a:solidFill>
                <a:srgbClr val="C00000"/>
              </a:solidFill>
              <a:latin typeface="Century Schoolbook" pitchFamily="18" charset="0"/>
            </a:endParaRP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1" y="4343400"/>
            <a:ext cx="4343399" cy="2514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Straight Arrow Connector 24"/>
          <p:cNvCxnSpPr/>
          <p:nvPr/>
        </p:nvCxnSpPr>
        <p:spPr>
          <a:xfrm>
            <a:off x="4191000" y="2438400"/>
            <a:ext cx="609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895600" y="5257800"/>
            <a:ext cx="1905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44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1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2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22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32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3333" name="Rectangle 65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4" name="Rectangle 67"/>
          <p:cNvSpPr>
            <a:spLocks noChangeArrowheads="1"/>
          </p:cNvSpPr>
          <p:nvPr/>
        </p:nvSpPr>
        <p:spPr bwMode="auto">
          <a:xfrm>
            <a:off x="0" y="10477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5" name="Rectangle 69"/>
          <p:cNvSpPr>
            <a:spLocks noChangeArrowheads="1"/>
          </p:cNvSpPr>
          <p:nvPr/>
        </p:nvSpPr>
        <p:spPr bwMode="auto">
          <a:xfrm>
            <a:off x="0" y="2286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6" name="Rectangle 71"/>
          <p:cNvSpPr>
            <a:spLocks noChangeArrowheads="1"/>
          </p:cNvSpPr>
          <p:nvPr/>
        </p:nvSpPr>
        <p:spPr bwMode="auto">
          <a:xfrm>
            <a:off x="0" y="35242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7" name="Rectangle 76"/>
          <p:cNvSpPr>
            <a:spLocks noChangeArrowheads="1"/>
          </p:cNvSpPr>
          <p:nvPr/>
        </p:nvSpPr>
        <p:spPr bwMode="auto">
          <a:xfrm>
            <a:off x="0" y="47625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8" name="Rectangle 78"/>
          <p:cNvSpPr>
            <a:spLocks noChangeArrowheads="1"/>
          </p:cNvSpPr>
          <p:nvPr/>
        </p:nvSpPr>
        <p:spPr bwMode="auto">
          <a:xfrm>
            <a:off x="0" y="69532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39" name="TextBox 122"/>
          <p:cNvSpPr txBox="1">
            <a:spLocks noChangeArrowheads="1"/>
          </p:cNvSpPr>
          <p:nvPr/>
        </p:nvSpPr>
        <p:spPr bwMode="auto">
          <a:xfrm>
            <a:off x="304800" y="152400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5295"/>
                </a:solidFill>
                <a:latin typeface="Century Schoolbook" pitchFamily="18" charset="0"/>
              </a:rPr>
              <a:t>Effect of Oscillations in the Fictitious DC bus on the input current</a:t>
            </a:r>
            <a:endParaRPr lang="en-US" sz="2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TextBox 126"/>
          <p:cNvSpPr txBox="1">
            <a:spLocks noChangeArrowheads="1"/>
          </p:cNvSpPr>
          <p:nvPr/>
        </p:nvSpPr>
        <p:spPr bwMode="auto">
          <a:xfrm>
            <a:off x="152400" y="1383268"/>
            <a:ext cx="899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rgbClr val="335295"/>
                </a:solidFill>
                <a:latin typeface="Century Schoolbook" pitchFamily="18" charset="0"/>
              </a:rPr>
              <a:t>The input unbalance introduces a second harmonic ripple on the Fictitious DC bus</a:t>
            </a:r>
            <a:endParaRPr lang="en-US" sz="1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sp>
        <p:nvSpPr>
          <p:cNvPr id="37" name="TextBox 126"/>
          <p:cNvSpPr txBox="1">
            <a:spLocks noChangeArrowheads="1"/>
          </p:cNvSpPr>
          <p:nvPr/>
        </p:nvSpPr>
        <p:spPr bwMode="auto">
          <a:xfrm>
            <a:off x="152400" y="2057400"/>
            <a:ext cx="4038600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rgbClr val="335295"/>
                </a:solidFill>
                <a:latin typeface="Century Schoolbook" pitchFamily="18" charset="0"/>
              </a:rPr>
              <a:t>Hence the synthesized input current can be expressed as</a:t>
            </a:r>
            <a:endParaRPr lang="en-US" sz="1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sp>
        <p:nvSpPr>
          <p:cNvPr id="39" name="TextBox 126"/>
          <p:cNvSpPr txBox="1">
            <a:spLocks noChangeArrowheads="1"/>
          </p:cNvSpPr>
          <p:nvPr/>
        </p:nvSpPr>
        <p:spPr bwMode="auto">
          <a:xfrm>
            <a:off x="228600" y="4191000"/>
            <a:ext cx="6705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800" dirty="0" smtClean="0">
                <a:solidFill>
                  <a:srgbClr val="C00000"/>
                </a:solidFill>
                <a:latin typeface="Century Schoolbook" pitchFamily="18" charset="0"/>
              </a:rPr>
              <a:t>Lower order third harmonics  appear at the input current</a:t>
            </a:r>
            <a:endParaRPr lang="en-US" sz="1800" dirty="0">
              <a:solidFill>
                <a:srgbClr val="C00000"/>
              </a:solidFill>
              <a:latin typeface="Century Schoolbook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191000" y="2438400"/>
            <a:ext cx="609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981200"/>
            <a:ext cx="4267200" cy="1981200"/>
          </a:xfrm>
          <a:prstGeom prst="rect">
            <a:avLst/>
          </a:prstGeom>
          <a:noFill/>
          <a:ln w="9525">
            <a:solidFill>
              <a:srgbClr val="335295"/>
            </a:solidFill>
            <a:miter lim="800000"/>
            <a:headEnd/>
            <a:tailEnd/>
          </a:ln>
          <a:effectLst/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4724400"/>
            <a:ext cx="19431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45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40" name="Rectangle 5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42" name="Rectangle 59"/>
          <p:cNvSpPr>
            <a:spLocks noChangeArrowheads="1"/>
          </p:cNvSpPr>
          <p:nvPr/>
        </p:nvSpPr>
        <p:spPr bwMode="auto">
          <a:xfrm>
            <a:off x="0" y="547688"/>
            <a:ext cx="7264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200">
                <a:latin typeface="Cambria Math" pitchFamily="18" charset="0"/>
                <a:cs typeface="Times New Roman" pitchFamily="18" charset="0"/>
              </a:rPr>
              <a:t> 							           </a:t>
            </a:r>
            <a:endParaRPr lang="en-US" sz="1800"/>
          </a:p>
        </p:txBody>
      </p:sp>
      <p:sp>
        <p:nvSpPr>
          <p:cNvPr id="14365" name="Rectangle 60"/>
          <p:cNvSpPr>
            <a:spLocks noChangeArrowheads="1"/>
          </p:cNvSpPr>
          <p:nvPr/>
        </p:nvSpPr>
        <p:spPr bwMode="auto">
          <a:xfrm>
            <a:off x="5257800" y="1066800"/>
            <a:ext cx="388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Voltage and Current Sector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Selection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66" name="Rectangle 6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68" name="Rectangle 63"/>
          <p:cNvSpPr>
            <a:spLocks noChangeArrowheads="1"/>
          </p:cNvSpPr>
          <p:nvPr/>
        </p:nvSpPr>
        <p:spPr bwMode="auto">
          <a:xfrm>
            <a:off x="1401763" y="547688"/>
            <a:ext cx="6340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/>
            <a:r>
              <a:rPr lang="en-US" sz="1200">
                <a:latin typeface="Cambria Math" pitchFamily="18" charset="0"/>
                <a:cs typeface="Times New Roman" pitchFamily="18" charset="0"/>
              </a:rPr>
              <a:t>  						            </a:t>
            </a:r>
            <a:endParaRPr lang="en-US" sz="1800"/>
          </a:p>
        </p:txBody>
      </p:sp>
      <p:sp>
        <p:nvSpPr>
          <p:cNvPr id="14369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71" name="Rectangle 66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200">
                <a:ea typeface="Times New Roman" pitchFamily="18" charset="0"/>
                <a:cs typeface="Times-Roman"/>
              </a:rPr>
              <a:t>  </a:t>
            </a:r>
            <a:endParaRPr lang="en-US" sz="1800">
              <a:ea typeface="Times New Roman" pitchFamily="18" charset="0"/>
              <a:cs typeface="Times-Roman"/>
            </a:endParaRPr>
          </a:p>
        </p:txBody>
      </p:sp>
      <p:sp>
        <p:nvSpPr>
          <p:cNvPr id="14373" name="TextBox 51"/>
          <p:cNvSpPr txBox="1">
            <a:spLocks noChangeArrowheads="1"/>
          </p:cNvSpPr>
          <p:nvPr/>
        </p:nvSpPr>
        <p:spPr bwMode="auto">
          <a:xfrm>
            <a:off x="4114800" y="3276600"/>
            <a:ext cx="5029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Methods proposed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1200" dirty="0">
              <a:latin typeface="Century Schoolbook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A sector correspondence between the input current and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line  voltage space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vector is established for unity displacement factor (UDF) </a:t>
            </a:r>
          </a:p>
          <a:p>
            <a:pPr algn="just"/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The output modulation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index (mi)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is modified dynamically based on the computed DC link voltage with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Rectifier modulation index (m</a:t>
            </a:r>
            <a:r>
              <a:rPr lang="en-US" sz="1800" baseline="-25000" dirty="0" smtClean="0">
                <a:latin typeface="Times New Roman" pitchFamily="18" charset="0"/>
                <a:cs typeface="Times New Roman" pitchFamily="18" charset="0"/>
              </a:rPr>
              <a:t>c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1).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74" name="TextBox 52"/>
          <p:cNvSpPr txBox="1">
            <a:spLocks noChangeArrowheads="1"/>
          </p:cNvSpPr>
          <p:nvPr/>
        </p:nvSpPr>
        <p:spPr bwMode="auto">
          <a:xfrm>
            <a:off x="228600" y="4572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entury Schoolbook" pitchFamily="18" charset="0"/>
              </a:rPr>
              <a:t>Method:</a:t>
            </a:r>
            <a:endParaRPr lang="en-US" sz="1400" dirty="0">
              <a:solidFill>
                <a:srgbClr val="FF0000"/>
              </a:solidFill>
              <a:latin typeface="Century Schoolbook" pitchFamily="18" charset="0"/>
            </a:endParaRPr>
          </a:p>
        </p:txBody>
      </p:sp>
      <p:sp>
        <p:nvSpPr>
          <p:cNvPr id="57" name="TextBox 122"/>
          <p:cNvSpPr txBox="1">
            <a:spLocks noChangeArrowheads="1"/>
          </p:cNvSpPr>
          <p:nvPr/>
        </p:nvSpPr>
        <p:spPr bwMode="auto">
          <a:xfrm>
            <a:off x="457200" y="0"/>
            <a:ext cx="8305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5295"/>
                </a:solidFill>
                <a:latin typeface="Century Schoolbook" pitchFamily="18" charset="0"/>
              </a:rPr>
              <a:t>Unbalance compensation technique</a:t>
            </a:r>
            <a:endParaRPr lang="en-US" sz="2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0" y="8366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990600"/>
            <a:ext cx="395485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524000"/>
            <a:ext cx="359092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76200" y="4340423"/>
            <a:ext cx="388620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Line Voltage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Input Current Sectors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4953000"/>
            <a:ext cx="307509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5562600"/>
            <a:ext cx="309948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" name="Rectangle 63"/>
          <p:cNvSpPr/>
          <p:nvPr/>
        </p:nvSpPr>
        <p:spPr>
          <a:xfrm>
            <a:off x="3124200" y="835223"/>
            <a:ext cx="601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Modulating the switching function of the inverter with the ripple on the DC bus </a:t>
            </a:r>
            <a:endParaRPr lang="en-US" sz="1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657600" y="6248400"/>
            <a:ext cx="4495800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aseline="-25000" dirty="0" smtClean="0">
                <a:latin typeface="Times New Roman" pitchFamily="18" charset="0"/>
                <a:cs typeface="Times New Roman" pitchFamily="18" charset="0"/>
              </a:rPr>
              <a:t>dc,min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is obtained through a simple memory circuit </a:t>
            </a:r>
            <a:endParaRPr lang="en-US" sz="16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4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46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MSK\Desktop\modultion_unbalance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3657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MSK\Desktop\mod_power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2100" y="2870165"/>
            <a:ext cx="3771900" cy="299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3810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Simulation Parameters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19600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Input unbalance ratio to voltage transfer ratio</a:t>
            </a:r>
            <a:endParaRPr lang="en-US" sz="16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0" y="5943600"/>
            <a:ext cx="548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Power factor and unbalance effects on Voltage transfer ratio</a:t>
            </a:r>
            <a:endParaRPr lang="en-US" sz="16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48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47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39491" y="1676400"/>
            <a:ext cx="4904509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6" name="Straight Arrow Connector 15"/>
          <p:cNvCxnSpPr/>
          <p:nvPr/>
        </p:nvCxnSpPr>
        <p:spPr>
          <a:xfrm rot="5400000">
            <a:off x="6744494" y="2475706"/>
            <a:ext cx="685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48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14400" y="1905000"/>
          <a:ext cx="7086600" cy="388422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276600"/>
                <a:gridCol w="3810000"/>
              </a:tblGrid>
              <a:tr h="43630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/>
                        <a:t>R-L Load</a:t>
                      </a:r>
                      <a:endParaRPr lang="en-IN" sz="18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/>
                        <a:t>R</a:t>
                      </a:r>
                      <a:r>
                        <a:rPr lang="en-US" sz="1800" baseline="-25000"/>
                        <a:t>L</a:t>
                      </a:r>
                      <a:r>
                        <a:rPr lang="en-US" sz="1800"/>
                        <a:t> = 2.7Ω , L</a:t>
                      </a:r>
                      <a:r>
                        <a:rPr lang="en-US" sz="1800" baseline="-25000"/>
                        <a:t>L</a:t>
                      </a:r>
                      <a:r>
                        <a:rPr lang="en-US" sz="1800"/>
                        <a:t> = 4.77 mH</a:t>
                      </a:r>
                      <a:endParaRPr lang="en-IN" sz="18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73603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/>
                        <a:t>Input phase voltage</a:t>
                      </a:r>
                      <a:endParaRPr lang="en-IN" sz="18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/>
                        <a:t>100 V</a:t>
                      </a:r>
                      <a:endParaRPr lang="en-IN" sz="18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6107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/>
                        <a:t>Input voltage frequency</a:t>
                      </a:r>
                      <a:endParaRPr lang="en-IN" sz="18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/>
                        <a:t>50 Hz</a:t>
                      </a:r>
                      <a:endParaRPr lang="en-IN" sz="18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19338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/>
                        <a:t>Input filter</a:t>
                      </a:r>
                      <a:endParaRPr lang="en-IN" sz="18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/>
                        <a:t>L = 1 mH,  C = 35 µF, R</a:t>
                      </a:r>
                      <a:r>
                        <a:rPr lang="en-US" sz="1800" baseline="-25000"/>
                        <a:t>d</a:t>
                      </a:r>
                      <a:r>
                        <a:rPr lang="en-US" sz="1800"/>
                        <a:t> =15Ω</a:t>
                      </a:r>
                      <a:endParaRPr lang="en-IN" sz="18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638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/>
                        <a:t>Output Voltage frequency</a:t>
                      </a:r>
                      <a:endParaRPr lang="en-IN" sz="18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/>
                        <a:t>40 Hz</a:t>
                      </a:r>
                      <a:endParaRPr lang="en-IN" sz="18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1684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/>
                        <a:t>Switching frequency</a:t>
                      </a:r>
                      <a:endParaRPr lang="en-IN" sz="18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/>
                        <a:t>6 kHz</a:t>
                      </a:r>
                      <a:endParaRPr lang="en-IN" sz="18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16781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IN" sz="1800" dirty="0" smtClean="0"/>
                        <a:t>Unbalance </a:t>
                      </a:r>
                      <a:r>
                        <a:rPr lang="en-IN" sz="1800" baseline="0" dirty="0" smtClean="0"/>
                        <a:t> at the input</a:t>
                      </a:r>
                      <a:endParaRPr lang="en-IN" sz="18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IN" sz="1800" dirty="0" smtClean="0"/>
                        <a:t>10%</a:t>
                      </a:r>
                      <a:r>
                        <a:rPr lang="en-IN" sz="1800" baseline="0" dirty="0" smtClean="0"/>
                        <a:t> unbalance in B-phase + 2</a:t>
                      </a:r>
                      <a:r>
                        <a:rPr lang="en-IN" sz="1800" baseline="30000" dirty="0" smtClean="0"/>
                        <a:t>nd</a:t>
                      </a:r>
                      <a:r>
                        <a:rPr lang="en-IN" sz="1800" baseline="0" dirty="0" smtClean="0"/>
                        <a:t>  and 3</a:t>
                      </a:r>
                      <a:r>
                        <a:rPr lang="en-IN" sz="1800" baseline="30000" dirty="0" smtClean="0"/>
                        <a:t>rd</a:t>
                      </a:r>
                      <a:r>
                        <a:rPr lang="en-IN" sz="1800" baseline="0" dirty="0" smtClean="0"/>
                        <a:t>  harmonics </a:t>
                      </a:r>
                      <a:endParaRPr lang="en-IN" sz="1800" baseline="0" dirty="0" smtClean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2286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35295"/>
                </a:solidFill>
                <a:latin typeface="Century Schoolbook" pitchFamily="18" charset="0"/>
                <a:cs typeface="Times New Roman" pitchFamily="18" charset="0"/>
              </a:rPr>
              <a:t>Unbalance Control of Matrix Converter  -  Simulation Parameters</a:t>
            </a:r>
            <a:endParaRPr lang="en-US" sz="2800" dirty="0">
              <a:solidFill>
                <a:srgbClr val="335295"/>
              </a:solidFill>
              <a:latin typeface="Century Schoolbook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5800" y="1066800"/>
            <a:ext cx="8382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UB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" name="TextBox 12"/>
          <p:cNvSpPr txBox="1">
            <a:spLocks noChangeArrowheads="1"/>
          </p:cNvSpPr>
          <p:nvPr/>
        </p:nvSpPr>
        <p:spPr bwMode="auto">
          <a:xfrm>
            <a:off x="4419600" y="2209800"/>
            <a:ext cx="4343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Modified m</a:t>
            </a:r>
            <a:r>
              <a:rPr lang="en-CA" sz="1400" baseline="-250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v,comp </a:t>
            </a:r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for (a) f=20Hz, (b) f=40Hz, (c) f=50Hz, </a:t>
            </a:r>
          </a:p>
          <a:p>
            <a:pPr algn="ctr"/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(d) f=75Hz, &amp; (e) f=100Hz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122"/>
          <p:cNvSpPr txBox="1">
            <a:spLocks noChangeArrowheads="1"/>
          </p:cNvSpPr>
          <p:nvPr/>
        </p:nvSpPr>
        <p:spPr bwMode="auto">
          <a:xfrm>
            <a:off x="457200" y="0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5295"/>
                </a:solidFill>
                <a:latin typeface="Century Schoolbook" pitchFamily="18" charset="0"/>
              </a:rPr>
              <a:t>Simulation results – unbalance compensation technique</a:t>
            </a:r>
            <a:endParaRPr lang="en-US" sz="2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66278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4" name="Picture 33" descr="C:\Documents and Settings\Siddharth\Desktop\PolarUBH.bmp"/>
          <p:cNvPicPr/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4419600" y="1143000"/>
            <a:ext cx="4495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" name="Picture 34"/>
          <p:cNvPicPr/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228600" y="2743200"/>
            <a:ext cx="3886201" cy="144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5"/>
          <p:cNvPicPr/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228600" y="990600"/>
            <a:ext cx="3886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6"/>
          <p:cNvPicPr/>
          <p:nvPr/>
        </p:nvPicPr>
        <p:blipFill>
          <a:blip r:embed="rId6">
            <a:grayscl/>
          </a:blip>
          <a:srcRect/>
          <a:stretch>
            <a:fillRect/>
          </a:stretch>
        </p:blipFill>
        <p:spPr bwMode="auto">
          <a:xfrm>
            <a:off x="228600" y="4572000"/>
            <a:ext cx="3876049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/>
          <p:cNvPicPr/>
          <p:nvPr/>
        </p:nvPicPr>
        <p:blipFill>
          <a:blip r:embed="rId7">
            <a:grayscl/>
          </a:blip>
          <a:srcRect/>
          <a:stretch>
            <a:fillRect/>
          </a:stretch>
        </p:blipFill>
        <p:spPr bwMode="auto">
          <a:xfrm>
            <a:off x="4572000" y="2743200"/>
            <a:ext cx="4267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8"/>
          <p:cNvPicPr/>
          <p:nvPr/>
        </p:nvPicPr>
        <p:blipFill>
          <a:blip r:embed="rId8">
            <a:grayscl/>
          </a:blip>
          <a:srcRect/>
          <a:stretch>
            <a:fillRect/>
          </a:stretch>
        </p:blipFill>
        <p:spPr bwMode="auto">
          <a:xfrm>
            <a:off x="4495800" y="4800600"/>
            <a:ext cx="4343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1600200" y="2425700"/>
            <a:ext cx="1219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Input Voltage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12"/>
          <p:cNvSpPr txBox="1">
            <a:spLocks noChangeArrowheads="1"/>
          </p:cNvSpPr>
          <p:nvPr/>
        </p:nvSpPr>
        <p:spPr bwMode="auto">
          <a:xfrm>
            <a:off x="1219200" y="4191000"/>
            <a:ext cx="2438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Fictitious DC bus Voltage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1447800" y="6096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Output  phase Voltage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12"/>
          <p:cNvSpPr txBox="1">
            <a:spLocks noChangeArrowheads="1"/>
          </p:cNvSpPr>
          <p:nvPr/>
        </p:nvSpPr>
        <p:spPr bwMode="auto">
          <a:xfrm>
            <a:off x="5410200" y="4191000"/>
            <a:ext cx="2438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Input Current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12"/>
          <p:cNvSpPr txBox="1">
            <a:spLocks noChangeArrowheads="1"/>
          </p:cNvSpPr>
          <p:nvPr/>
        </p:nvSpPr>
        <p:spPr bwMode="auto">
          <a:xfrm>
            <a:off x="5410200" y="6019800"/>
            <a:ext cx="2438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Output Current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0" y="6096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49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95400"/>
            <a:ext cx="8898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Matrix Converter - Simulation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638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6200" y="2218730"/>
            <a:ext cx="8458200" cy="67270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1000" y="3657600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Technique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4648200"/>
            <a:ext cx="7696200" cy="0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068374" y="2484544"/>
            <a:ext cx="76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&amp;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22"/>
          <p:cNvSpPr txBox="1">
            <a:spLocks noChangeArrowheads="1"/>
          </p:cNvSpPr>
          <p:nvPr/>
        </p:nvSpPr>
        <p:spPr bwMode="auto">
          <a:xfrm>
            <a:off x="457200" y="227012"/>
            <a:ext cx="8305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5295"/>
                </a:solidFill>
                <a:latin typeface="Century Schoolbook" pitchFamily="18" charset="0"/>
              </a:rPr>
              <a:t>Harmonic characteristics - Simulation results</a:t>
            </a:r>
            <a:endParaRPr lang="en-US" sz="2800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12938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62468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2667000" y="762000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Input Voltage 50 Hz , Output Voltage 25 Hz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228600" y="1447800"/>
            <a:ext cx="4038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/>
          <p:cNvPicPr/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304800" y="3733800"/>
            <a:ext cx="4114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/>
          <p:cNvPicPr/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4876800" y="1447800"/>
            <a:ext cx="4038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/>
          <p:cNvPicPr/>
          <p:nvPr/>
        </p:nvPicPr>
        <p:blipFill>
          <a:blip r:embed="rId6">
            <a:grayscl/>
          </a:blip>
          <a:srcRect/>
          <a:stretch>
            <a:fillRect/>
          </a:stretch>
        </p:blipFill>
        <p:spPr bwMode="auto">
          <a:xfrm>
            <a:off x="4724400" y="3657600"/>
            <a:ext cx="42005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685800" y="32004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Input Current spectrum before compensation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5105400" y="3200400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Output Current spectrum before compensation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12"/>
          <p:cNvSpPr txBox="1">
            <a:spLocks noChangeArrowheads="1"/>
          </p:cNvSpPr>
          <p:nvPr/>
        </p:nvSpPr>
        <p:spPr bwMode="auto">
          <a:xfrm>
            <a:off x="685800" y="5562600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Input Current spectrum after compensation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12"/>
          <p:cNvSpPr txBox="1">
            <a:spLocks noChangeArrowheads="1"/>
          </p:cNvSpPr>
          <p:nvPr/>
        </p:nvSpPr>
        <p:spPr bwMode="auto">
          <a:xfrm>
            <a:off x="5029200" y="5562600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Output Current spectrum after compensation</a:t>
            </a:r>
            <a:endParaRPr lang="en-US" sz="1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5400000">
            <a:off x="5562600" y="2209800"/>
            <a:ext cx="3048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86400" y="1743075"/>
            <a:ext cx="819150" cy="3143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53200" y="2133600"/>
            <a:ext cx="781050" cy="2667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cxnSp>
        <p:nvCxnSpPr>
          <p:cNvPr id="44" name="Straight Arrow Connector 43"/>
          <p:cNvCxnSpPr>
            <a:stCxn id="15363" idx="1"/>
          </p:cNvCxnSpPr>
          <p:nvPr/>
        </p:nvCxnSpPr>
        <p:spPr>
          <a:xfrm rot="10800000" flipV="1">
            <a:off x="6019800" y="2266950"/>
            <a:ext cx="533400" cy="2476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43000" y="1828800"/>
            <a:ext cx="819150" cy="2667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cxnSp>
        <p:nvCxnSpPr>
          <p:cNvPr id="48" name="Straight Arrow Connector 47"/>
          <p:cNvCxnSpPr/>
          <p:nvPr/>
        </p:nvCxnSpPr>
        <p:spPr>
          <a:xfrm rot="5400000">
            <a:off x="1410494" y="2285206"/>
            <a:ext cx="3048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3230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77"/>
          <p:cNvSpPr txBox="1">
            <a:spLocks noChangeArrowheads="1"/>
          </p:cNvSpPr>
          <p:nvPr/>
        </p:nvSpPr>
        <p:spPr bwMode="auto">
          <a:xfrm>
            <a:off x="533400" y="304800"/>
            <a:ext cx="792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</a:p>
        </p:txBody>
      </p:sp>
      <p:grpSp>
        <p:nvGrpSpPr>
          <p:cNvPr id="2" name="Group 15"/>
          <p:cNvGrpSpPr/>
          <p:nvPr/>
        </p:nvGrpSpPr>
        <p:grpSpPr>
          <a:xfrm>
            <a:off x="457200" y="1524000"/>
            <a:ext cx="8305800" cy="4114800"/>
            <a:chOff x="457200" y="1295400"/>
            <a:chExt cx="8305800" cy="4114800"/>
          </a:xfrm>
        </p:grpSpPr>
        <p:sp>
          <p:nvSpPr>
            <p:cNvPr id="5" name="Rectangle 4"/>
            <p:cNvSpPr/>
            <p:nvPr/>
          </p:nvSpPr>
          <p:spPr>
            <a:xfrm>
              <a:off x="533400" y="2667000"/>
              <a:ext cx="8001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It was found that the Fictitious DC bus appeared with </a:t>
              </a:r>
              <a:r>
                <a:rPr lang="en-US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oscillations </a:t>
              </a: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under unbalance. </a:t>
              </a:r>
              <a:endParaRPr lang="en-US" dirty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400" y="3657600"/>
              <a:ext cx="8077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A </a:t>
              </a:r>
              <a:r>
                <a:rPr lang="en-US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Simple Compensation </a:t>
              </a: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based on the Oscillations in the Fictitious DC bus  was proposed</a:t>
              </a:r>
              <a:endParaRPr lang="en-US" dirty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7200" y="1295400"/>
              <a:ext cx="8305800" cy="411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400" y="1600200"/>
              <a:ext cx="8001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Analysis of the effects of unbalance at the input voltage on the </a:t>
              </a:r>
              <a:r>
                <a:rPr lang="en-US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Fictitious DC bus, Input Current &amp; Output Voltage</a:t>
              </a: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 was carried out. </a:t>
              </a:r>
              <a:endParaRPr lang="en-US" dirty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3400" y="4648200"/>
              <a:ext cx="8077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The </a:t>
              </a:r>
              <a:r>
                <a:rPr lang="en-US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Simulation results </a:t>
              </a:r>
              <a:r>
                <a:rPr lang="en-US" dirty="0" smtClean="0">
                  <a:solidFill>
                    <a:srgbClr val="262673"/>
                  </a:solidFill>
                  <a:latin typeface="Times New Roman" pitchFamily="18" charset="0"/>
                  <a:cs typeface="Times New Roman" pitchFamily="18" charset="0"/>
                </a:rPr>
                <a:t>of the Matlab – Simulink model is presented</a:t>
              </a:r>
              <a:endParaRPr lang="en-US" dirty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438400"/>
            <a:ext cx="838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000" dirty="0" smtClean="0"/>
              <a:t>2)   Finding out an improved modulation Technique to reduce the common mode voltage ….{Reported as the cause of early winding failure} &amp; extend the operation of matrix converter  in over modulated  regions.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676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4191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276600" y="685800"/>
            <a:ext cx="2279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Completed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4495800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400" dirty="0" smtClean="0"/>
              <a:t>      “</a:t>
            </a:r>
            <a:r>
              <a:rPr lang="en-CA" sz="2400" dirty="0" smtClean="0"/>
              <a:t>Elimination of common mode voltage in matrix converters with improved voltage transfer ratio” </a:t>
            </a:r>
            <a:r>
              <a:rPr lang="en-US" sz="2400" dirty="0"/>
              <a:t>Published in International journal </a:t>
            </a:r>
            <a:r>
              <a:rPr lang="en-US" sz="2400" dirty="0" smtClean="0"/>
              <a:t> of Computational mathematics for electrical engineering” – COMPEL – Emerald publication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52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5224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0600" y="253425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 Technique for Matrix Converter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1676400"/>
            <a:ext cx="8763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 MC contains 27 valid direct space vectors. 3 Zero vectors , 18 Standing vectors , 6 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Rotating space vectors (RSV)</a:t>
            </a:r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1200" dirty="0" smtClean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RSV’s</a:t>
            </a:r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move in the clock wise direction and 3 in the opposite direction.</a:t>
            </a:r>
          </a:p>
          <a:p>
            <a:pPr algn="just"/>
            <a:endParaRPr lang="en-US" sz="1200" dirty="0" smtClean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These 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6 RSV’s</a:t>
            </a:r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are used for controlling the input power factor along with elimination of common mode voltage</a:t>
            </a:r>
          </a:p>
          <a:p>
            <a:pPr algn="just"/>
            <a:endParaRPr lang="en-US" sz="1100" dirty="0" smtClean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RSV’s</a:t>
            </a:r>
            <a:r>
              <a:rPr lang="en-US" i="1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applied to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MC</a:t>
            </a:r>
            <a:r>
              <a:rPr lang="en-US" i="1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can only eliminate common mode voltage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(CMV) </a:t>
            </a:r>
            <a:r>
              <a:rPr lang="en-US" i="1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in induction machines.</a:t>
            </a:r>
          </a:p>
          <a:p>
            <a:pPr algn="just"/>
            <a:endParaRPr lang="en-US" sz="1050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 use of 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RSV’s</a:t>
            </a:r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limits the voltage transfer ratio (VTR) to 0.5</a:t>
            </a:r>
          </a:p>
          <a:p>
            <a:pPr algn="just"/>
            <a:endParaRPr lang="en-US" sz="1050" dirty="0" smtClean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 use of 6-phase matrix converter 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(PSDSMC)</a:t>
            </a:r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for a 3- phase induction machine with increased voltage transfer ratio along with elimination of </a:t>
            </a:r>
          </a:p>
          <a:p>
            <a:pPr algn="just"/>
            <a:r>
              <a:rPr lang="en-US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CMV is proposed.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816114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Use of the rotating space vector for the elimination of common mode voltage 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5536096"/>
            <a:ext cx="1447800" cy="1321904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01" y="177800"/>
            <a:ext cx="1193799" cy="111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38767" y="165100"/>
            <a:ext cx="1229033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419600" y="6096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53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3992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" y="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 Technique for Matrix Converter</a:t>
            </a: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219325"/>
            <a:ext cx="59150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810000"/>
            <a:ext cx="2362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228600" y="3254514"/>
            <a:ext cx="891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positions of active switching voltage vectors and reference output voltage vector in space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4114800"/>
            <a:ext cx="5521377" cy="2590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8600" y="990600"/>
            <a:ext cx="891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 for balanced input: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all the inputs are connected to all the outputs CMV is eliminated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3 - Clockwise Rotating Space vectors – Switching pattern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5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54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00200"/>
            <a:ext cx="3505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Connector 8"/>
          <p:cNvCxnSpPr/>
          <p:nvPr/>
        </p:nvCxnSpPr>
        <p:spPr>
          <a:xfrm>
            <a:off x="0" y="8366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3992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" y="482025"/>
            <a:ext cx="1524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1219200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Duty cycles of the active and zero vectors are given as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62200" y="76200"/>
            <a:ext cx="4653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1B57B5"/>
                </a:solidFill>
                <a:latin typeface="Times New Roman" pitchFamily="18" charset="0"/>
                <a:cs typeface="Times New Roman" pitchFamily="18" charset="0"/>
              </a:rPr>
              <a:t>Using Sine law of triangles</a:t>
            </a:r>
            <a:endParaRPr lang="en-US" sz="3200" dirty="0">
              <a:solidFill>
                <a:srgbClr val="1B57B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838200"/>
            <a:ext cx="44958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3276600"/>
            <a:ext cx="3733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4648200" y="2895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Zero vector synthesis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1800" y="4419600"/>
            <a:ext cx="32258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393700" y="3962400"/>
            <a:ext cx="350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Modified duty cycle of the RSV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138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" y="6172200"/>
            <a:ext cx="2514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138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24400" y="4343400"/>
            <a:ext cx="4419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4724400" y="3962400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Selection of V</a:t>
            </a:r>
            <a:r>
              <a:rPr lang="en-US" sz="1800" baseline="-250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, V</a:t>
            </a:r>
            <a:r>
              <a:rPr lang="en-US" sz="1800" baseline="-250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,V</a:t>
            </a:r>
            <a:r>
              <a:rPr lang="en-US" sz="1800" baseline="-250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in each sector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55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073322"/>
            <a:ext cx="2743200" cy="188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Connector 8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7802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381000"/>
            <a:ext cx="1524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05000" y="609600"/>
            <a:ext cx="5943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Method for input power factor control</a:t>
            </a:r>
            <a:endParaRPr lang="en-US" sz="2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4191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MI is limited to 0.5 for Sinusoidal output 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209800"/>
            <a:ext cx="261252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0" y="1828800"/>
            <a:ext cx="434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 output current vector in space is given as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4267200"/>
            <a:ext cx="2057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0" y="3886200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 Input current vector in space is given as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1371600"/>
            <a:ext cx="4453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Using + (or) Clock wise rotating vectors. 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rot="5400000">
            <a:off x="2439194" y="3200400"/>
            <a:ext cx="3961606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19600" y="1371600"/>
            <a:ext cx="484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Using - (or) Anti clock wise rotating vectors. 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1752600"/>
            <a:ext cx="9144000" cy="158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72000" y="1828800"/>
            <a:ext cx="434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 output current vector in space is given as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2000" y="3886200"/>
            <a:ext cx="441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 Input current vector in space is given as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0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3550" y="4267200"/>
            <a:ext cx="2076450" cy="742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36" name="Straight Connector 35"/>
          <p:cNvCxnSpPr/>
          <p:nvPr/>
        </p:nvCxnSpPr>
        <p:spPr>
          <a:xfrm>
            <a:off x="0" y="5180012"/>
            <a:ext cx="9144000" cy="158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1714897" y="5295503"/>
            <a:ext cx="533400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81200" y="5562600"/>
            <a:ext cx="914400" cy="158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6287294" y="5295106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51500" y="5575300"/>
            <a:ext cx="914400" cy="158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200" y="5805269"/>
            <a:ext cx="8229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The ratio in which the +  &amp; - RSV are used brings the control to input power factor  within the range of 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2781300" y="5676900"/>
            <a:ext cx="229394" cy="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5400000">
            <a:off x="5524500" y="5676900"/>
            <a:ext cx="229394" cy="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0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5000" y="6172200"/>
            <a:ext cx="1866900" cy="371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56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52600" y="12448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Method for input power factor control</a:t>
            </a:r>
            <a:endParaRPr lang="en-US" sz="2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10000" y="926068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Vector representation of Input power factor control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685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381000"/>
            <a:ext cx="1524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1219200"/>
            <a:ext cx="5366606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2438400"/>
            <a:ext cx="1447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4438650"/>
            <a:ext cx="30765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>
          <a:xfrm>
            <a:off x="152400" y="1524000"/>
            <a:ext cx="350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800" baseline="300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= Total duty cycle time of + RSV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5100" y="1981200"/>
            <a:ext cx="350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800" baseline="300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= Total duty cycle time of - RSV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1300" y="3974068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Input power factor </a:t>
            </a:r>
            <a:r>
              <a:rPr lang="el-GR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57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38200" y="38100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Six phase matrix converter (or) PSDSMC with RSVM to improve the modulation index</a:t>
            </a:r>
            <a:endParaRPr lang="en-US" sz="2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81000" y="30480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+  RSV of PSDSMC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1219200"/>
            <a:ext cx="4619625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85800"/>
            <a:ext cx="2819400" cy="2362200"/>
          </a:xfrm>
          <a:prstGeom prst="rect">
            <a:avLst/>
          </a:prstGeom>
          <a:noFill/>
          <a:ln w="9525">
            <a:solidFill>
              <a:srgbClr val="262673"/>
            </a:solidFill>
            <a:miter lim="800000"/>
            <a:headEnd/>
            <a:tailEnd/>
          </a:ln>
          <a:effectLst/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4419600"/>
            <a:ext cx="2819400" cy="2286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457200" y="38100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-  RSV of PSDSMC</a:t>
            </a:r>
            <a:endParaRPr lang="en-US" sz="1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58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"/>
          <p:cNvSpPr txBox="1">
            <a:spLocks noChangeArrowheads="1"/>
          </p:cNvSpPr>
          <p:nvPr/>
        </p:nvSpPr>
        <p:spPr bwMode="auto">
          <a:xfrm>
            <a:off x="304800" y="36493"/>
            <a:ext cx="8610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262673"/>
                </a:solidFill>
                <a:latin typeface="Century Schoolbook" pitchFamily="18" charset="0"/>
              </a:rPr>
              <a:t>Block diagram of  the implementation of RSVM in Matlab / Simulink </a:t>
            </a:r>
            <a:endParaRPr lang="en-US" sz="2800" dirty="0">
              <a:solidFill>
                <a:srgbClr val="262673"/>
              </a:solidFill>
              <a:latin typeface="Century Schoolbook" pitchFamily="18" charset="0"/>
            </a:endParaRPr>
          </a:p>
        </p:txBody>
      </p:sp>
      <p:sp>
        <p:nvSpPr>
          <p:cNvPr id="12293" name="Rectangle 4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1" y="1524000"/>
            <a:ext cx="4953000" cy="396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0" name="Picture 59"/>
          <p:cNvPicPr/>
          <p:nvPr/>
        </p:nvPicPr>
        <p:blipFill>
          <a:blip r:embed="rId4" cstate="print">
            <a:biLevel thresh="50000"/>
          </a:blip>
          <a:srcRect/>
          <a:stretch>
            <a:fillRect/>
          </a:stretch>
        </p:blipFill>
        <p:spPr bwMode="auto">
          <a:xfrm>
            <a:off x="5105400" y="1676400"/>
            <a:ext cx="40386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" name="Picture 60"/>
          <p:cNvPicPr/>
          <p:nvPr/>
        </p:nvPicPr>
        <p:blipFill>
          <a:blip r:embed="rId5" cstate="print">
            <a:biLevel thresh="50000"/>
          </a:blip>
          <a:srcRect/>
          <a:stretch>
            <a:fillRect/>
          </a:stretch>
        </p:blipFill>
        <p:spPr bwMode="auto">
          <a:xfrm>
            <a:off x="5105400" y="3581400"/>
            <a:ext cx="4038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2" name="TextBox 61"/>
          <p:cNvSpPr txBox="1"/>
          <p:nvPr/>
        </p:nvSpPr>
        <p:spPr>
          <a:xfrm>
            <a:off x="5562600" y="32766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CMV with SVPWM technique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15000" y="53340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CMV with RSVM technique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59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80163"/>
            <a:ext cx="563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Matrix Converter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638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1417818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Elimination of DC Link – Problems of DC Bus Voltage maintenance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61499" y="2127042"/>
            <a:ext cx="8593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B</a:t>
            </a:r>
            <a:r>
              <a:rPr lang="en-US" sz="2000" dirty="0" smtClean="0"/>
              <a:t>i-directional real power transfer,  Improved power Quality.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24218" y="3298623"/>
            <a:ext cx="3233382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Features that makes Matrix converter an alternative to conventional Back to Back Converter Systems</a:t>
            </a:r>
            <a:endParaRPr lang="en-US" sz="2000" dirty="0"/>
          </a:p>
        </p:txBody>
      </p:sp>
      <p:cxnSp>
        <p:nvCxnSpPr>
          <p:cNvPr id="3" name="Straight Arrow Connector 2"/>
          <p:cNvCxnSpPr>
            <a:stCxn id="12" idx="0"/>
          </p:cNvCxnSpPr>
          <p:nvPr/>
        </p:nvCxnSpPr>
        <p:spPr>
          <a:xfrm flipV="1">
            <a:off x="2040909" y="2667000"/>
            <a:ext cx="0" cy="63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38200" y="1981200"/>
            <a:ext cx="0" cy="1317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0" descr="SDFSD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0236" y="2758785"/>
            <a:ext cx="5257800" cy="38862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Rectangle 17"/>
          <p:cNvSpPr/>
          <p:nvPr/>
        </p:nvSpPr>
        <p:spPr>
          <a:xfrm>
            <a:off x="152400" y="56388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Disadvantage</a:t>
            </a:r>
          </a:p>
          <a:p>
            <a:pPr marL="457200" indent="-457200" algn="just">
              <a:buAutoNum type="arabicParenR"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Complex Control Strategies</a:t>
            </a:r>
          </a:p>
          <a:p>
            <a:pPr marL="457200" indent="-457200" algn="just">
              <a:buAutoNum type="arabicParenR"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Needs a High Speed Controller for a Real Time Control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0"/>
            <a:ext cx="2166582" cy="16249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14678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5800" y="3810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 -  Simulation Parameters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914400" y="1676400"/>
          <a:ext cx="7543800" cy="406717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581399"/>
                <a:gridCol w="3962401"/>
              </a:tblGrid>
              <a:tr h="58102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R-L Load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R = </a:t>
                      </a:r>
                      <a:r>
                        <a:rPr lang="en-US" sz="1800" spc="-15" dirty="0" smtClean="0"/>
                        <a:t>5</a:t>
                      </a:r>
                      <a:r>
                        <a:rPr lang="en-US" sz="1800" spc="-15" baseline="0" dirty="0" smtClean="0"/>
                        <a:t> </a:t>
                      </a:r>
                      <a:r>
                        <a:rPr lang="en-US" sz="1800" spc="-15" dirty="0" smtClean="0"/>
                        <a:t>Ω </a:t>
                      </a:r>
                      <a:r>
                        <a:rPr lang="en-US" sz="1800" spc="-15" dirty="0"/>
                        <a:t>, L = </a:t>
                      </a:r>
                      <a:r>
                        <a:rPr lang="en-US" sz="1800" spc="-15" dirty="0" smtClean="0"/>
                        <a:t>12 </a:t>
                      </a:r>
                      <a:r>
                        <a:rPr lang="en-US" sz="1800" spc="-15" dirty="0"/>
                        <a:t>mH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</a:tr>
              <a:tr h="58102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Input Phase Voltage 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 smtClean="0"/>
                        <a:t>220 </a:t>
                      </a:r>
                      <a:r>
                        <a:rPr lang="en-US" sz="1800" spc="-15" dirty="0"/>
                        <a:t>V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</a:tr>
              <a:tr h="58102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Input Voltage Frequency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50 Hz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</a:tr>
              <a:tr h="58102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/>
                        <a:t>Input Filter</a:t>
                      </a:r>
                      <a:endParaRPr lang="en-IN" sz="180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L = </a:t>
                      </a:r>
                      <a:r>
                        <a:rPr lang="en-US" sz="1800" spc="-15" dirty="0" smtClean="0"/>
                        <a:t>1 </a:t>
                      </a:r>
                      <a:r>
                        <a:rPr lang="en-US" sz="1800" spc="-15" dirty="0"/>
                        <a:t>mH,  C = 10 µF, R</a:t>
                      </a:r>
                      <a:r>
                        <a:rPr lang="en-US" sz="1800" spc="-15" baseline="-25000" dirty="0"/>
                        <a:t>d</a:t>
                      </a:r>
                      <a:r>
                        <a:rPr lang="en-US" sz="1800" spc="-15" dirty="0"/>
                        <a:t> = 15 Ω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</a:tr>
              <a:tr h="58102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Output Voltage Frequency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25 Hz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</a:tr>
              <a:tr h="58102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/>
                        <a:t>Modulation Index</a:t>
                      </a:r>
                      <a:endParaRPr lang="en-IN" sz="180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 smtClean="0"/>
                        <a:t>0.5 – CMC /</a:t>
                      </a:r>
                      <a:r>
                        <a:rPr lang="en-US" sz="1800" spc="-15" baseline="0" dirty="0" smtClean="0"/>
                        <a:t> </a:t>
                      </a:r>
                      <a:r>
                        <a:rPr lang="en-US" sz="1800" spc="-15" dirty="0" smtClean="0"/>
                        <a:t> 0.866 - PSDSMC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</a:tr>
              <a:tr h="58102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Switching frequency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spc="-15" dirty="0"/>
                        <a:t>7 kHz</a:t>
                      </a:r>
                      <a:endParaRPr lang="en-IN" sz="1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1000" y="838200"/>
            <a:ext cx="11430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842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6278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" y="76200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 -  Simulation Results for CMC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biLevel thresh="50000"/>
          </a:blip>
          <a:srcRect/>
          <a:stretch>
            <a:fillRect/>
          </a:stretch>
        </p:blipFill>
        <p:spPr bwMode="auto">
          <a:xfrm>
            <a:off x="381000" y="1058033"/>
            <a:ext cx="3886200" cy="145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/>
          <p:cNvPicPr/>
          <p:nvPr/>
        </p:nvPicPr>
        <p:blipFill>
          <a:blip r:embed="rId4" cstate="print">
            <a:biLevel thresh="50000"/>
          </a:blip>
          <a:srcRect/>
          <a:stretch>
            <a:fillRect/>
          </a:stretch>
        </p:blipFill>
        <p:spPr bwMode="auto">
          <a:xfrm>
            <a:off x="381000" y="2743200"/>
            <a:ext cx="3886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3" name="Picture 18"/>
          <p:cNvPicPr>
            <a:picLocks noChangeAspect="1" noChangeArrowheads="1"/>
          </p:cNvPicPr>
          <p:nvPr/>
        </p:nvPicPr>
        <p:blipFill>
          <a:blip r:embed="rId5">
            <a:grayscl/>
            <a:biLevel thresh="50000"/>
          </a:blip>
          <a:srcRect/>
          <a:stretch>
            <a:fillRect/>
          </a:stretch>
        </p:blipFill>
        <p:spPr bwMode="auto">
          <a:xfrm>
            <a:off x="4724400" y="933450"/>
            <a:ext cx="4181475" cy="1438275"/>
          </a:xfrm>
          <a:prstGeom prst="rect">
            <a:avLst/>
          </a:prstGeom>
          <a:noFill/>
        </p:spPr>
      </p:pic>
      <p:pic>
        <p:nvPicPr>
          <p:cNvPr id="107522" name="Picture 24"/>
          <p:cNvPicPr>
            <a:picLocks noChangeAspect="1" noChangeArrowheads="1"/>
          </p:cNvPicPr>
          <p:nvPr/>
        </p:nvPicPr>
        <p:blipFill>
          <a:blip r:embed="rId6">
            <a:grayscl/>
            <a:biLevel thresh="50000"/>
          </a:blip>
          <a:srcRect/>
          <a:stretch>
            <a:fillRect/>
          </a:stretch>
        </p:blipFill>
        <p:spPr bwMode="auto">
          <a:xfrm>
            <a:off x="4800600" y="2667000"/>
            <a:ext cx="4191000" cy="1504950"/>
          </a:xfrm>
          <a:prstGeom prst="rect">
            <a:avLst/>
          </a:prstGeom>
          <a:noFill/>
        </p:spPr>
      </p:pic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0" y="3857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" name="Picture 28"/>
          <p:cNvPicPr/>
          <p:nvPr/>
        </p:nvPicPr>
        <p:blipFill>
          <a:blip r:embed="rId7" cstate="print">
            <a:biLevel thresh="50000"/>
          </a:blip>
          <a:srcRect/>
          <a:stretch>
            <a:fillRect/>
          </a:stretch>
        </p:blipFill>
        <p:spPr bwMode="auto">
          <a:xfrm>
            <a:off x="381000" y="4724400"/>
            <a:ext cx="3810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/>
          <p:cNvPicPr/>
          <p:nvPr/>
        </p:nvPicPr>
        <p:blipFill>
          <a:blip r:embed="rId8" cstate="print">
            <a:biLevel thresh="50000"/>
          </a:blip>
          <a:srcRect/>
          <a:stretch>
            <a:fillRect/>
          </a:stretch>
        </p:blipFill>
        <p:spPr bwMode="auto">
          <a:xfrm>
            <a:off x="4724400" y="4724400"/>
            <a:ext cx="4038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914400" y="243542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Input Current &amp; Input Voltage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0200" y="2359223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Input Current &amp; Input Voltage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2667794" y="2667000"/>
            <a:ext cx="3809206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45704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29200" y="685801"/>
            <a:ext cx="3733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 Power factor control</a:t>
            </a:r>
            <a:endParaRPr lang="en-US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762001"/>
            <a:ext cx="3810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Without Power factor control</a:t>
            </a:r>
            <a:endParaRPr lang="en-US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0" y="41910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Output Line Voltage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0200" y="41910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Output Line Voltage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7162800" y="2666206"/>
            <a:ext cx="3809206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-1751806" y="2666206"/>
            <a:ext cx="3809206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62484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3-phase Input Current 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05400" y="61722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3-phase Output Current 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67200" y="6096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800" y="50800"/>
            <a:ext cx="899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Simulation Results of PSDSMC modulated with</a:t>
            </a:r>
          </a:p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 - input power factor controlled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86400" y="30480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Output Line Voltage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3" cstate="print">
            <a:biLevel thresh="50000"/>
          </a:blip>
          <a:srcRect/>
          <a:stretch>
            <a:fillRect/>
          </a:stretch>
        </p:blipFill>
        <p:spPr bwMode="auto">
          <a:xfrm>
            <a:off x="0" y="1457240"/>
            <a:ext cx="4572000" cy="151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/>
          <p:nvPr/>
        </p:nvPicPr>
        <p:blipFill>
          <a:blip r:embed="rId4" cstate="print">
            <a:biLevel thresh="50000"/>
          </a:blip>
          <a:srcRect/>
          <a:stretch>
            <a:fillRect/>
          </a:stretch>
        </p:blipFill>
        <p:spPr bwMode="auto">
          <a:xfrm>
            <a:off x="4648200" y="1447800"/>
            <a:ext cx="4343401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/>
          <p:cNvPicPr/>
          <p:nvPr/>
        </p:nvPicPr>
        <p:blipFill>
          <a:blip r:embed="rId5" cstate="print">
            <a:biLevel thresh="50000"/>
          </a:blip>
          <a:srcRect/>
          <a:stretch>
            <a:fillRect/>
          </a:stretch>
        </p:blipFill>
        <p:spPr bwMode="auto">
          <a:xfrm>
            <a:off x="228600" y="3886200"/>
            <a:ext cx="419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/>
          <p:cNvPicPr/>
          <p:nvPr/>
        </p:nvPicPr>
        <p:blipFill>
          <a:blip r:embed="rId6" cstate="print">
            <a:biLevel thresh="50000"/>
          </a:blip>
          <a:srcRect/>
          <a:stretch>
            <a:fillRect/>
          </a:stretch>
        </p:blipFill>
        <p:spPr bwMode="auto">
          <a:xfrm>
            <a:off x="4495801" y="3810000"/>
            <a:ext cx="464819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62000" y="312122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Input Current &amp; Input Voltage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" y="56388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3-phase Input Current 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0" y="54864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3-phase Output Current 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6019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7200" y="152400"/>
            <a:ext cx="8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RSVM under unbalance and non-sinusoidal input conditions</a:t>
            </a:r>
            <a:endParaRPr lang="en-US" sz="28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7200" y="1676400"/>
            <a:ext cx="8305800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RSVM dose not eliminate common mode voltage under unbalanced conditions</a:t>
            </a:r>
          </a:p>
          <a:p>
            <a:pPr algn="just">
              <a:buFont typeface="Arial" pitchFamily="34" charset="0"/>
              <a:buChar char="•"/>
            </a:pPr>
            <a:endParaRPr lang="en-US" sz="2400" dirty="0" smtClean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RSVM generates a low frequency CMV proportional to the  unbalance in case of both CMC &amp; PSDSMC</a:t>
            </a:r>
          </a:p>
          <a:p>
            <a:pPr algn="just">
              <a:buFont typeface="Arial" pitchFamily="34" charset="0"/>
              <a:buChar char="•"/>
            </a:pPr>
            <a:endParaRPr lang="en-US" sz="2400" dirty="0" smtClean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With non-homopolar harmonics the response of the RSVM is unaffected.</a:t>
            </a:r>
          </a:p>
          <a:p>
            <a:pPr algn="just">
              <a:buFont typeface="Arial" pitchFamily="34" charset="0"/>
              <a:buChar char="•"/>
            </a:pPr>
            <a:endParaRPr lang="en-US" sz="2400" dirty="0" smtClean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 Inputs containing homopolar harmonics the technique fails to eliminate CMV  </a:t>
            </a:r>
            <a:endParaRPr lang="en-US" sz="2400" dirty="0">
              <a:solidFill>
                <a:srgbClr val="26267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63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842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" y="0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RSVM – with non –sinusoidal input Conditions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505200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z="1800" baseline="30000" dirty="0" smtClean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  harmonic injected from 0.04 s to 0.08 s &amp; 2</a:t>
            </a:r>
            <a:r>
              <a:rPr lang="en-CA" sz="18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  harmonic injected from 0.08 s to 0.12 s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304800" y="1219200"/>
            <a:ext cx="3886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953000" y="1295400"/>
            <a:ext cx="3962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950769" y="3059668"/>
            <a:ext cx="2706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CMV of CMC with RSVM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86400" y="3059668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CMV of PDMC with RSVM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3428206" y="2362200"/>
            <a:ext cx="2286794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353594" y="5181600"/>
            <a:ext cx="2437606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3505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457200" y="4191000"/>
            <a:ext cx="3581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/>
          <p:cNvPicPr/>
          <p:nvPr/>
        </p:nvPicPr>
        <p:blipFill>
          <a:blip r:embed="rId6">
            <a:grayscl/>
          </a:blip>
          <a:srcRect/>
          <a:stretch>
            <a:fillRect/>
          </a:stretch>
        </p:blipFill>
        <p:spPr bwMode="auto">
          <a:xfrm>
            <a:off x="5029200" y="42672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Straight Connector 23"/>
          <p:cNvCxnSpPr/>
          <p:nvPr/>
        </p:nvCxnSpPr>
        <p:spPr>
          <a:xfrm>
            <a:off x="0" y="63992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39608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667000" y="762000"/>
            <a:ext cx="3679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An unbalance of 4.3% in the B phase 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685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791200" y="6019800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CMV of PDMC with RSVM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0600" y="6019800"/>
            <a:ext cx="2706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CMV of CMC with RSVM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64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034" y="2357430"/>
            <a:ext cx="7358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000" dirty="0" smtClean="0"/>
              <a:t>3)   Developing a simple switching strategy for matrix converter.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676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505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276600" y="685800"/>
            <a:ext cx="2279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Completed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419100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400" dirty="0" smtClean="0"/>
              <a:t>      “</a:t>
            </a:r>
            <a:r>
              <a:rPr lang="en-CA" sz="2400" dirty="0" smtClean="0"/>
              <a:t>Minimum Error switching strategy for Matrix converters” </a:t>
            </a:r>
            <a:r>
              <a:rPr lang="en-US" sz="2400" dirty="0" smtClean="0"/>
              <a:t>Published in international review of electrical and electronics engineering “ – IREE – praise worthy publications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65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2286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The Idea of MESS Technique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2209800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Find the errors between the reference signal(expected Output) and the computed outputs on application of a all available switching space vector  at the beginning of a sampling time. </a:t>
            </a:r>
            <a:endParaRPr lang="en-US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219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Different from space vector technique the selection of switching space vector over a sampling period is done on the following basis.</a:t>
            </a:r>
            <a:endParaRPr lang="en-US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6096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" y="3429000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To all these errors add the previous switching error.</a:t>
            </a:r>
            <a:endParaRPr lang="en-US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41910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Find the minimum of all these errors – and switch the space vector corresponding to the minimum error.</a:t>
            </a:r>
            <a:endParaRPr lang="en-US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8600" y="5029200"/>
            <a:ext cx="4572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Mess is applied to both voltage side space vectors </a:t>
            </a:r>
          </a:p>
          <a:p>
            <a:pPr algn="ctr"/>
            <a:r>
              <a:rPr lang="en-US" sz="1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and current side space vectors – In Matrix converters </a:t>
            </a:r>
            <a:endParaRPr lang="en-US" sz="16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953000"/>
            <a:ext cx="39624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5516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152400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MESS - Algorithm  for Matrix Converter</a:t>
            </a:r>
          </a:p>
          <a:p>
            <a:pPr algn="ctr"/>
            <a:endParaRPr lang="en-US" sz="28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95400"/>
            <a:ext cx="3810000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31242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1200" y="152400"/>
            <a:ext cx="32004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419600" y="6172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67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5516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0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MESS – Flow Chart for Matrix Converter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8382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Assuming I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is  constant  in the FDC Bus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1371600"/>
            <a:ext cx="36576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Calculate Current error I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for all Current side vectors S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endParaRPr lang="en-US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3048000"/>
            <a:ext cx="33528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Select the vector with minimum error  S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con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&amp; switch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4038600"/>
            <a:ext cx="350520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Propagate the error of   S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con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 &amp; </a:t>
            </a:r>
          </a:p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Calculate V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DC </a:t>
            </a:r>
          </a:p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= (S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Con</a:t>
            </a:r>
            <a:r>
              <a:rPr lang="en-US" baseline="30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* V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)–(S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Con</a:t>
            </a:r>
            <a:r>
              <a:rPr lang="en-US" baseline="30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* V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800" y="2362200"/>
            <a:ext cx="10668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Add</a:t>
            </a:r>
          </a:p>
        </p:txBody>
      </p:sp>
      <p:sp>
        <p:nvSpPr>
          <p:cNvPr id="23" name="Flowchart: Decision 22"/>
          <p:cNvSpPr/>
          <p:nvPr/>
        </p:nvSpPr>
        <p:spPr>
          <a:xfrm>
            <a:off x="1600200" y="5384800"/>
            <a:ext cx="1524000" cy="8382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Next T</a:t>
            </a:r>
            <a:r>
              <a:rPr lang="en-US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rot="5400000" flipH="1" flipV="1">
            <a:off x="-1751806" y="3810000"/>
            <a:ext cx="3961606" cy="794"/>
          </a:xfrm>
          <a:prstGeom prst="line">
            <a:avLst/>
          </a:prstGeom>
          <a:ln w="15875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28600" y="1828800"/>
            <a:ext cx="457200" cy="1588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28600" y="5789612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2197894" y="5206206"/>
            <a:ext cx="30480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>
            <a:off x="2209006" y="2209006"/>
            <a:ext cx="30480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2210594" y="2894806"/>
            <a:ext cx="30480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>
            <a:off x="2210594" y="3885406"/>
            <a:ext cx="30480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 flipH="1" flipV="1">
            <a:off x="-647303" y="3542903"/>
            <a:ext cx="2057400" cy="794"/>
          </a:xfrm>
          <a:prstGeom prst="line">
            <a:avLst/>
          </a:prstGeom>
          <a:ln w="15875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1000" y="2514600"/>
            <a:ext cx="1447800" cy="1588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81000" y="4572000"/>
            <a:ext cx="457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85800" y="54102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YES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9600" y="2362200"/>
            <a:ext cx="9144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Delay </a:t>
            </a:r>
          </a:p>
        </p:txBody>
      </p:sp>
      <p:cxnSp>
        <p:nvCxnSpPr>
          <p:cNvPr id="69" name="Straight Connector 68"/>
          <p:cNvCxnSpPr/>
          <p:nvPr/>
        </p:nvCxnSpPr>
        <p:spPr>
          <a:xfrm rot="5400000" flipH="1" flipV="1">
            <a:off x="3239294" y="3161506"/>
            <a:ext cx="2667000" cy="1588"/>
          </a:xfrm>
          <a:prstGeom prst="line">
            <a:avLst/>
          </a:prstGeom>
          <a:ln w="15875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343400" y="4495800"/>
            <a:ext cx="228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029200" y="1425714"/>
            <a:ext cx="36576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Calculate Voltage error V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for all Voltage side vectors S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Im</a:t>
            </a:r>
            <a:endParaRPr lang="en-US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572000" y="1828800"/>
            <a:ext cx="457200" cy="1588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019800" y="2438400"/>
            <a:ext cx="10668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Add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rot="5400000">
            <a:off x="6401594" y="2285206"/>
            <a:ext cx="30480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086600" y="2590800"/>
            <a:ext cx="1752600" cy="1588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391400" y="2438400"/>
            <a:ext cx="9144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Delay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81600" y="3124200"/>
            <a:ext cx="33528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Select the vector with minimum error  S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Ion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&amp; switch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rot="5400000">
            <a:off x="6401594" y="2971006"/>
            <a:ext cx="30480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105400" y="4267200"/>
            <a:ext cx="35052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Propagate the error of   S</a:t>
            </a:r>
            <a:r>
              <a:rPr lang="en-US" baseline="-250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Ion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86" name="Flowchart: Decision 85"/>
          <p:cNvSpPr/>
          <p:nvPr/>
        </p:nvSpPr>
        <p:spPr>
          <a:xfrm>
            <a:off x="5943600" y="5295900"/>
            <a:ext cx="1524000" cy="8382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Next T</a:t>
            </a:r>
            <a:r>
              <a:rPr lang="en-US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rot="5400000" flipH="1" flipV="1">
            <a:off x="7011194" y="3733006"/>
            <a:ext cx="3961606" cy="794"/>
          </a:xfrm>
          <a:prstGeom prst="line">
            <a:avLst/>
          </a:prstGeom>
          <a:ln w="15875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686800" y="1752600"/>
            <a:ext cx="304800" cy="1588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924800" y="5257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YES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7467600" y="5715000"/>
            <a:ext cx="152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6401594" y="4037806"/>
            <a:ext cx="45720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86" idx="0"/>
          </p:cNvCxnSpPr>
          <p:nvPr/>
        </p:nvCxnSpPr>
        <p:spPr>
          <a:xfrm rot="5400000">
            <a:off x="6381750" y="4972050"/>
            <a:ext cx="647700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 flipV="1">
            <a:off x="7925197" y="3504803"/>
            <a:ext cx="1828800" cy="794"/>
          </a:xfrm>
          <a:prstGeom prst="line">
            <a:avLst/>
          </a:prstGeom>
          <a:ln w="15875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8610600" y="4419600"/>
            <a:ext cx="228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19600" y="6096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68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Box 77"/>
          <p:cNvSpPr txBox="1">
            <a:spLocks noChangeArrowheads="1"/>
          </p:cNvSpPr>
          <p:nvPr/>
        </p:nvSpPr>
        <p:spPr bwMode="auto">
          <a:xfrm>
            <a:off x="838200" y="152400"/>
            <a:ext cx="7162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Simulation / Hardware Parameters</a:t>
            </a:r>
            <a:endParaRPr lang="en-US" dirty="0">
              <a:solidFill>
                <a:srgbClr val="335295"/>
              </a:solidFill>
              <a:latin typeface="Century Schoolbook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7604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867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01000" y="533400"/>
            <a:ext cx="11430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MESS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43400" y="6172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69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219200" y="1676400"/>
          <a:ext cx="7391400" cy="342899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232200"/>
                <a:gridCol w="4159200"/>
              </a:tblGrid>
              <a:tr h="48985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latin typeface="+mn-lt"/>
                        </a:rPr>
                        <a:t>R-L Load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latin typeface="+mn-lt"/>
                        </a:rPr>
                        <a:t>R = 20Ω , L = 21mH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985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>
                          <a:latin typeface="+mn-lt"/>
                        </a:rPr>
                        <a:t>Input phase voltage</a:t>
                      </a:r>
                      <a:endParaRPr lang="en-IN" sz="180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latin typeface="+mn-lt"/>
                        </a:rPr>
                        <a:t>100 V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985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>
                          <a:latin typeface="+mn-lt"/>
                        </a:rPr>
                        <a:t>Input voltage frequency</a:t>
                      </a:r>
                      <a:endParaRPr lang="en-IN" sz="180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latin typeface="+mn-lt"/>
                        </a:rPr>
                        <a:t>50 Hz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985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>
                          <a:latin typeface="+mn-lt"/>
                        </a:rPr>
                        <a:t>Input filter</a:t>
                      </a:r>
                      <a:endParaRPr lang="en-IN" sz="180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latin typeface="+mn-lt"/>
                        </a:rPr>
                        <a:t>L = 2 mH,  C = 35 µF, R</a:t>
                      </a:r>
                      <a:r>
                        <a:rPr lang="en-US" sz="1800" baseline="-25000" dirty="0">
                          <a:latin typeface="+mn-lt"/>
                        </a:rPr>
                        <a:t>d  </a:t>
                      </a:r>
                      <a:r>
                        <a:rPr lang="en-US" sz="1800" dirty="0">
                          <a:latin typeface="+mn-lt"/>
                        </a:rPr>
                        <a:t>=</a:t>
                      </a:r>
                      <a:r>
                        <a:rPr lang="en-US" sz="1800" baseline="-25000" dirty="0">
                          <a:latin typeface="+mn-lt"/>
                        </a:rPr>
                        <a:t> </a:t>
                      </a:r>
                      <a:r>
                        <a:rPr lang="en-US" sz="1800" dirty="0">
                          <a:latin typeface="+mn-lt"/>
                        </a:rPr>
                        <a:t>15 Ω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985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latin typeface="+mn-lt"/>
                        </a:rPr>
                        <a:t>Output Voltage frequency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latin typeface="+mn-lt"/>
                        </a:rPr>
                        <a:t>25 Hz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985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>
                          <a:latin typeface="+mn-lt"/>
                        </a:rPr>
                        <a:t>Switching frequency</a:t>
                      </a:r>
                      <a:endParaRPr lang="en-IN" sz="180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 smtClean="0">
                          <a:latin typeface="+mn-lt"/>
                        </a:rPr>
                        <a:t>7</a:t>
                      </a:r>
                      <a:r>
                        <a:rPr lang="en-US" sz="1800" baseline="0" dirty="0" smtClean="0">
                          <a:latin typeface="+mn-lt"/>
                        </a:rPr>
                        <a:t> </a:t>
                      </a:r>
                      <a:r>
                        <a:rPr lang="en-US" sz="1800" dirty="0" smtClean="0">
                          <a:latin typeface="+mn-lt"/>
                        </a:rPr>
                        <a:t>kHz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985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>
                          <a:latin typeface="+mn-lt"/>
                        </a:rPr>
                        <a:t>Modulation Index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tabLst>
                          <a:tab pos="685800" algn="l"/>
                        </a:tabLst>
                      </a:pPr>
                      <a:r>
                        <a:rPr lang="en-US" sz="1800" dirty="0" smtClean="0">
                          <a:latin typeface="+mn-lt"/>
                        </a:rPr>
                        <a:t>0.75</a:t>
                      </a:r>
                      <a:endParaRPr lang="en-IN" sz="1800" dirty="0">
                        <a:latin typeface="+mn-lt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Modulation  For MC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267" name="Picture 3" descr="C:\Users\ZenTill\Desktop\Wind_Systems\images\matrix\voltage_he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218" y="990600"/>
            <a:ext cx="2709920" cy="2282039"/>
          </a:xfrm>
          <a:prstGeom prst="rect">
            <a:avLst/>
          </a:prstGeom>
          <a:noFill/>
        </p:spPr>
      </p:pic>
      <p:pic>
        <p:nvPicPr>
          <p:cNvPr id="9" name="Picture 3" descr="C:\Users\ZenTill\Desktop\Wind_Systems\images\matrix\current_he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696" y="3628001"/>
            <a:ext cx="2650949" cy="2317845"/>
          </a:xfrm>
          <a:prstGeom prst="rect">
            <a:avLst/>
          </a:prstGeom>
          <a:noFill/>
        </p:spPr>
      </p:pic>
      <p:pic>
        <p:nvPicPr>
          <p:cNvPr id="10" name="Picture 2" descr="C:\Users\ZenTill\Desktop\Wind_Systems\images\matrix\combined_dut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897572"/>
            <a:ext cx="4625454" cy="2643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C:\Users\ZenTill\Desktop\Images\MC for 25 HZ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7522" y="3643314"/>
            <a:ext cx="5786478" cy="3000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842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" y="0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MESS -  Simulation Results</a:t>
            </a:r>
            <a:endParaRPr lang="en-US" sz="32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" y="2283023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Input Phase Voltage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" y="42672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Input Current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800" y="63246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Output Line Voltage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57800" y="22860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Output Phase Voltage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4188023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Output Current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0" y="62484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Switching Losses SVM &amp; MESS</a:t>
            </a:r>
            <a:endParaRPr lang="en-US" sz="1400" dirty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600" y="6172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Picture 23" descr="C:\Users\ZenTill-PC\Desktop\svm_mess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495800"/>
            <a:ext cx="3048000" cy="177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858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514600"/>
            <a:ext cx="403859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" y="4495800"/>
            <a:ext cx="403859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4400" y="762001"/>
            <a:ext cx="4343400" cy="16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00600" y="2590800"/>
            <a:ext cx="4267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>
            <a:off x="0" y="6475412"/>
            <a:ext cx="5029200" cy="1588"/>
          </a:xfrm>
          <a:prstGeom prst="line">
            <a:avLst/>
          </a:prstGeom>
          <a:ln w="25400" cap="sq" cmpd="sng">
            <a:solidFill>
              <a:schemeClr val="bg2">
                <a:lumMod val="75000"/>
              </a:schemeClr>
            </a:solidFill>
            <a:prstDash val="solid"/>
            <a:bevel/>
            <a:headEnd type="none" w="lg" len="lg"/>
            <a:tailEnd type="none" w="lg" len="lg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953000" y="6475412"/>
            <a:ext cx="4191000" cy="1588"/>
          </a:xfrm>
          <a:prstGeom prst="line">
            <a:avLst/>
          </a:prstGeom>
          <a:ln w="25400" cap="sq" cmpd="sng">
            <a:solidFill>
              <a:schemeClr val="bg2">
                <a:lumMod val="75000"/>
              </a:schemeClr>
            </a:solidFill>
            <a:prstDash val="solid"/>
            <a:bevel/>
            <a:headEnd type="none" w="lg" len="lg"/>
            <a:tailEnd type="none" w="lg" len="lg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>
            <a:spLocks noChangeArrowheads="1"/>
          </p:cNvSpPr>
          <p:nvPr/>
        </p:nvSpPr>
        <p:spPr bwMode="auto">
          <a:xfrm>
            <a:off x="152400" y="48161"/>
            <a:ext cx="8686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28600" y="838200"/>
            <a:ext cx="8839200" cy="25400"/>
          </a:xfrm>
          <a:prstGeom prst="line">
            <a:avLst/>
          </a:prstGeom>
          <a:ln w="25400" cap="sq" cmpd="sng">
            <a:solidFill>
              <a:schemeClr val="bg2">
                <a:lumMod val="75000"/>
              </a:schemeClr>
            </a:solidFill>
            <a:prstDash val="solid"/>
            <a:bevel/>
            <a:headEnd type="none" w="lg" len="lg"/>
            <a:tailEnd type="none" w="lg" len="lg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85800" y="1143000"/>
            <a:ext cx="7696200" cy="41395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endParaRPr lang="en-US" sz="1100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Literature Review of  the work is carried out</a:t>
            </a:r>
          </a:p>
          <a:p>
            <a:pPr marL="457200" lvl="0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Fundamentals of Matrix converter is reviewed </a:t>
            </a:r>
          </a:p>
          <a:p>
            <a:pPr marL="457200" lvl="0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A new Minimum error switching strategy (MESS) was proposed</a:t>
            </a:r>
          </a:p>
          <a:p>
            <a:pPr marL="457200" lvl="0" indent="-457200">
              <a:buAutoNum type="arabicParenR"/>
            </a:pPr>
            <a:endParaRPr lang="en-US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AutoNum type="arabicParenR"/>
            </a:pP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highlights such as</a:t>
            </a: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Simple modulation strategy 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Lower switching losses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Inherent quality to mitigate unbalance at input.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Suitable for very high switching frequency are reported</a:t>
            </a:r>
          </a:p>
          <a:p>
            <a:pPr marL="914400" lvl="1" indent="-457200">
              <a:buAutoNum type="arabicParenR"/>
            </a:pPr>
            <a:endParaRPr lang="en-US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AutoNum type="arabicParenR"/>
            </a:pP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Demerits such as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Higher THD in the input current for lower switching frequency</a:t>
            </a:r>
          </a:p>
          <a:p>
            <a:pPr marL="914400" lvl="1" indent="-457200"/>
            <a:endParaRPr lang="en-US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4400" lvl="1" indent="-457200"/>
            <a:endParaRPr lang="en-US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385948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000" dirty="0" smtClean="0"/>
              <a:t>4)   Investigating methods to improve the ride through capability of a matrix converter.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676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505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643042" y="571480"/>
            <a:ext cx="5230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Current  work in progress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282" y="4214818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400" dirty="0" smtClean="0"/>
              <a:t>      The works investigates the use of the energy in the clamp capacitor for improving the ride through capability of the matrix converter. </a:t>
            </a:r>
          </a:p>
          <a:p>
            <a:pPr marL="514350" indent="-514350" algn="just"/>
            <a:r>
              <a:rPr lang="en-US" sz="2400" dirty="0" smtClean="0"/>
              <a:t>                                    --------- Simulation studies are under progress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72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62600" y="4800600"/>
            <a:ext cx="335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73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04800" y="6096000"/>
            <a:ext cx="8839200" cy="1588"/>
          </a:xfrm>
          <a:prstGeom prst="line">
            <a:avLst/>
          </a:prstGeom>
          <a:ln w="25400" cap="sq" cmpd="sng">
            <a:solidFill>
              <a:schemeClr val="bg2">
                <a:lumMod val="75000"/>
              </a:schemeClr>
            </a:solidFill>
            <a:prstDash val="solid"/>
            <a:bevel/>
            <a:headEnd type="none" w="lg" len="lg"/>
            <a:tailEnd type="none" w="lg" len="lg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7"/>
          <p:cNvSpPr txBox="1">
            <a:spLocks noChangeArrowheads="1"/>
          </p:cNvSpPr>
          <p:nvPr/>
        </p:nvSpPr>
        <p:spPr bwMode="auto">
          <a:xfrm>
            <a:off x="304800" y="76200"/>
            <a:ext cx="8686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262673"/>
                </a:solidFill>
                <a:latin typeface="Times New Roman" pitchFamily="18" charset="0"/>
                <a:cs typeface="Times New Roman" pitchFamily="18" charset="0"/>
              </a:rPr>
              <a:t>Commutation of the Bidirectional Switch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308100"/>
            <a:ext cx="8915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Basic rules for safe operation of the Matrix Converter  {                                            }</a:t>
            </a:r>
          </a:p>
          <a:p>
            <a:pPr lvl="0"/>
            <a:endParaRPr lang="en-US" sz="1000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No two switch of the same output phase should be ON</a:t>
            </a:r>
          </a:p>
          <a:p>
            <a:pPr marL="457200" lvl="0" indent="-457200">
              <a:buAutoNum type="arabicParenR"/>
            </a:pPr>
            <a:endParaRPr lang="en-US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2)     Not all the switch of an Output phase should be open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33400" y="736600"/>
            <a:ext cx="8293100" cy="25400"/>
          </a:xfrm>
          <a:prstGeom prst="line">
            <a:avLst/>
          </a:prstGeom>
          <a:ln w="25400" cap="sq" cmpd="sng">
            <a:solidFill>
              <a:schemeClr val="bg2">
                <a:lumMod val="75000"/>
              </a:schemeClr>
            </a:solidFill>
            <a:prstDash val="solid"/>
            <a:bevel/>
            <a:headEnd type="none" w="lg" len="lg"/>
            <a:tailEnd type="none" w="lg" len="lg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48000" y="711200"/>
            <a:ext cx="586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absence of inherent free wheeling in Matrix Converter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124200" y="1104900"/>
            <a:ext cx="5664200" cy="1588"/>
          </a:xfrm>
          <a:prstGeom prst="line">
            <a:avLst/>
          </a:prstGeom>
          <a:ln w="25400" cap="sq" cmpd="sng">
            <a:solidFill>
              <a:schemeClr val="bg2">
                <a:lumMod val="75000"/>
              </a:schemeClr>
            </a:solidFill>
            <a:prstDash val="solid"/>
            <a:bevel/>
            <a:headEnd type="none" w="lg" len="lg"/>
            <a:tailEnd type="none" w="lg" len="lg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04800" y="3620056"/>
            <a:ext cx="8229600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Methods of Commutation</a:t>
            </a:r>
          </a:p>
          <a:p>
            <a:pPr lvl="0"/>
            <a:endParaRPr lang="en-US" sz="1100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AutoNum type="arabicParenR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Multi Step Current Commutation ( Requiring direction of Output Current)</a:t>
            </a:r>
          </a:p>
          <a:p>
            <a:pPr marL="457200" indent="-457200">
              <a:buAutoNum type="arabicParenR" startAt="2"/>
            </a:pPr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Dead Time Commutation</a:t>
            </a:r>
          </a:p>
          <a:p>
            <a:pPr marL="457200" indent="-457200"/>
            <a:r>
              <a:rPr lang="en-US" dirty="0" smtClean="0">
                <a:solidFill>
                  <a:srgbClr val="335295"/>
                </a:solidFill>
                <a:latin typeface="Times New Roman" pitchFamily="18" charset="0"/>
                <a:cs typeface="Times New Roman" pitchFamily="18" charset="0"/>
              </a:rPr>
              <a:t>                        ( Requiring Snubber Circuit )</a:t>
            </a:r>
          </a:p>
          <a:p>
            <a:pPr marL="457200" lvl="0" indent="-457200"/>
            <a:endParaRPr lang="en-US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/>
            <a:endParaRPr lang="en-US" dirty="0" smtClean="0">
              <a:solidFill>
                <a:srgbClr val="33529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395046"/>
            <a:ext cx="2743200" cy="2813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238375"/>
            <a:ext cx="3352800" cy="352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3181350"/>
            <a:ext cx="3333750" cy="323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2800" y="1905000"/>
            <a:ext cx="1447800" cy="914400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62800" y="2971800"/>
            <a:ext cx="1477108" cy="914400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36" name="Straight Arrow Connector 35"/>
          <p:cNvCxnSpPr/>
          <p:nvPr/>
        </p:nvCxnSpPr>
        <p:spPr>
          <a:xfrm>
            <a:off x="4648200" y="2387600"/>
            <a:ext cx="2286000" cy="1588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48200" y="3390900"/>
            <a:ext cx="2286000" cy="1588"/>
          </a:xfrm>
          <a:prstGeom prst="straightConnector1">
            <a:avLst/>
          </a:prstGeom>
          <a:ln w="22225">
            <a:solidFill>
              <a:schemeClr val="tx1"/>
            </a:solidFill>
            <a:prstDash val="sysDot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4534694" y="2399506"/>
            <a:ext cx="228600" cy="1588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4533106" y="3390106"/>
            <a:ext cx="228600" cy="1588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5118652"/>
            <a:ext cx="1905000" cy="173934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419600" y="64578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47593" y="4616570"/>
            <a:ext cx="4096407" cy="2241430"/>
          </a:xfrm>
          <a:prstGeom prst="rect">
            <a:avLst/>
          </a:prstGeom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7148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00834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Comparison of MC with conventional  Back to Back Converter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857488" y="1142984"/>
            <a:ext cx="314324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0" descr="SDFSD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2714644" cy="2006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0" y="3429000"/>
            <a:ext cx="285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tx2"/>
                </a:solidFill>
              </a:rPr>
              <a:t>No DC link Capacitor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0628" y="3429000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tx2"/>
                </a:solidFill>
              </a:rPr>
              <a:t>Presence of DC link Capacitor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786190"/>
            <a:ext cx="4143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</a:rPr>
              <a:t>Single Stage Conversion with greater Conversion Efficiency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00596" y="3786190"/>
            <a:ext cx="4143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</a:rPr>
              <a:t>Two Stage  Conversion with less Conversion Efficiency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4500570"/>
            <a:ext cx="414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B050"/>
                </a:solidFill>
              </a:rPr>
              <a:t>Only three switches conduct at a time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00596" y="4429132"/>
            <a:ext cx="4143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00B050"/>
                </a:solidFill>
              </a:rPr>
              <a:t>Six switches conduct along with the DC link capacitor at a time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929198"/>
            <a:ext cx="4143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7030A0"/>
                </a:solidFill>
              </a:rPr>
              <a:t>Commutation issues are addressed using Four step commutation method and Clamp circuit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00596" y="5072074"/>
            <a:ext cx="4143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7030A0"/>
                </a:solidFill>
              </a:rPr>
              <a:t>Commutation issues are addressed using simple Dead time Technique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5122" name="Picture 2" descr="C:\Users\ZenTill\Desktop\Images\B2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500174"/>
            <a:ext cx="3214710" cy="1857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0" y="6029286"/>
            <a:ext cx="414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</a:rPr>
              <a:t>Buck type converter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3472" y="6029286"/>
            <a:ext cx="3500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</a:rPr>
              <a:t>Buck and Boost type converter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43372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4133</TotalTime>
  <Words>4159</Words>
  <Application>Microsoft Office PowerPoint</Application>
  <PresentationFormat>On-screen Show (4:3)</PresentationFormat>
  <Paragraphs>672</Paragraphs>
  <Slides>73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ZenTill</dc:creator>
  <cp:lastModifiedBy>Sen_Hema</cp:lastModifiedBy>
  <cp:revision>549</cp:revision>
  <dcterms:created xsi:type="dcterms:W3CDTF">2010-09-14T16:14:11Z</dcterms:created>
  <dcterms:modified xsi:type="dcterms:W3CDTF">2017-03-30T14:51:38Z</dcterms:modified>
</cp:coreProperties>
</file>